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9" r:id="rId6"/>
    <p:sldId id="263" r:id="rId7"/>
    <p:sldId id="311" r:id="rId8"/>
    <p:sldId id="312" r:id="rId9"/>
    <p:sldId id="313" r:id="rId10"/>
    <p:sldId id="325" r:id="rId11"/>
    <p:sldId id="291" r:id="rId12"/>
    <p:sldId id="314" r:id="rId13"/>
    <p:sldId id="328" r:id="rId14"/>
    <p:sldId id="272" r:id="rId15"/>
    <p:sldId id="273" r:id="rId16"/>
    <p:sldId id="292" r:id="rId17"/>
    <p:sldId id="330" r:id="rId18"/>
    <p:sldId id="274" r:id="rId19"/>
    <p:sldId id="332" r:id="rId20"/>
    <p:sldId id="318" r:id="rId21"/>
    <p:sldId id="316" r:id="rId22"/>
    <p:sldId id="331" r:id="rId23"/>
    <p:sldId id="326" r:id="rId24"/>
    <p:sldId id="322" r:id="rId25"/>
    <p:sldId id="323" r:id="rId26"/>
    <p:sldId id="266" r:id="rId27"/>
  </p:sldIdLst>
  <p:sldSz cx="14630400" cy="8229600"/>
  <p:notesSz cx="8229600" cy="14630400"/>
  <p:embeddedFontLst>
    <p:embeddedFont>
      <p:font typeface="DM Sans Medium" pitchFamily="2" charset="77"/>
      <p:regular r:id="rId29"/>
      <p:italic r:id="rId30"/>
    </p:embeddedFont>
    <p:embeddedFont>
      <p:font typeface="Inter" panose="02000503000000020004" pitchFamily="2" charset="0"/>
      <p:regular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Proxima Nova" panose="020F0502020204030204" pitchFamily="34" charset="0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  <p:embeddedFont>
      <p:font typeface="Trebuchet MS" panose="020B070302020209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E440D-B2CD-4880-8F91-AF96C6EDEF62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4EACE95-DEB4-4C92-8F8A-570EE9D6EC37}">
      <dgm:prSet/>
      <dgm:spPr/>
      <dgm:t>
        <a:bodyPr/>
        <a:lstStyle/>
        <a:p>
          <a:r>
            <a:rPr lang="en-IN" dirty="0"/>
            <a:t>We will convert all the ECG signals into images using Continuous Wavelet Transform so that they can be fed as input to some CNN for classification.</a:t>
          </a:r>
          <a:endParaRPr lang="en-US" dirty="0"/>
        </a:p>
      </dgm:t>
    </dgm:pt>
    <dgm:pt modelId="{842E381C-93B1-46A3-9BBB-A2B9C227872C}" type="parTrans" cxnId="{7F78C83A-9D1D-417A-99C6-A7508BFB7320}">
      <dgm:prSet/>
      <dgm:spPr/>
      <dgm:t>
        <a:bodyPr/>
        <a:lstStyle/>
        <a:p>
          <a:endParaRPr lang="en-US"/>
        </a:p>
      </dgm:t>
    </dgm:pt>
    <dgm:pt modelId="{2A063823-BB20-4348-911F-5695BF804C97}" type="sibTrans" cxnId="{7F78C83A-9D1D-417A-99C6-A7508BFB7320}">
      <dgm:prSet/>
      <dgm:spPr/>
      <dgm:t>
        <a:bodyPr/>
        <a:lstStyle/>
        <a:p>
          <a:endParaRPr lang="en-US"/>
        </a:p>
      </dgm:t>
    </dgm:pt>
    <dgm:pt modelId="{369ED712-0F57-46A1-B9B8-D64F8CA18677}">
      <dgm:prSet/>
      <dgm:spPr/>
      <dgm:t>
        <a:bodyPr/>
        <a:lstStyle/>
        <a:p>
          <a:r>
            <a:rPr lang="en-IN"/>
            <a:t>We take CWT of all the signals and form a CWT Scalogram .</a:t>
          </a:r>
          <a:endParaRPr lang="en-US"/>
        </a:p>
      </dgm:t>
    </dgm:pt>
    <dgm:pt modelId="{35BAF8F3-62EC-409B-B925-E57F35FE2BE5}" type="parTrans" cxnId="{3BD02332-B382-43EB-9BE7-B507E81581D1}">
      <dgm:prSet/>
      <dgm:spPr/>
      <dgm:t>
        <a:bodyPr/>
        <a:lstStyle/>
        <a:p>
          <a:endParaRPr lang="en-US"/>
        </a:p>
      </dgm:t>
    </dgm:pt>
    <dgm:pt modelId="{29EFEE1C-F4FD-4069-824D-1075ED5CC57B}" type="sibTrans" cxnId="{3BD02332-B382-43EB-9BE7-B507E81581D1}">
      <dgm:prSet/>
      <dgm:spPr/>
      <dgm:t>
        <a:bodyPr/>
        <a:lstStyle/>
        <a:p>
          <a:endParaRPr lang="en-US"/>
        </a:p>
      </dgm:t>
    </dgm:pt>
    <dgm:pt modelId="{8A500616-3865-44DF-AB30-6F6A17075C31}">
      <dgm:prSet/>
      <dgm:spPr/>
      <dgm:t>
        <a:bodyPr/>
        <a:lstStyle/>
        <a:p>
          <a:r>
            <a:rPr lang="en-IN"/>
            <a:t>Each scalogram is represented in colormap of type jet of 128 colors.</a:t>
          </a:r>
          <a:endParaRPr lang="en-US"/>
        </a:p>
      </dgm:t>
    </dgm:pt>
    <dgm:pt modelId="{78044089-796F-4BEF-B532-6EA343E97D1B}" type="parTrans" cxnId="{EE33064F-1F5A-434A-A9DE-15787FBE95C6}">
      <dgm:prSet/>
      <dgm:spPr/>
      <dgm:t>
        <a:bodyPr/>
        <a:lstStyle/>
        <a:p>
          <a:endParaRPr lang="en-US"/>
        </a:p>
      </dgm:t>
    </dgm:pt>
    <dgm:pt modelId="{A4C6E449-9B1C-49A6-99A5-1648D3C56FBD}" type="sibTrans" cxnId="{EE33064F-1F5A-434A-A9DE-15787FBE95C6}">
      <dgm:prSet/>
      <dgm:spPr/>
      <dgm:t>
        <a:bodyPr/>
        <a:lstStyle/>
        <a:p>
          <a:endParaRPr lang="en-US"/>
        </a:p>
      </dgm:t>
    </dgm:pt>
    <dgm:pt modelId="{3B207F60-1A2F-4B72-BC9A-0A5F4258692A}">
      <dgm:prSet/>
      <dgm:spPr/>
      <dgm:t>
        <a:bodyPr/>
        <a:lstStyle/>
        <a:p>
          <a:r>
            <a:rPr lang="en-IN"/>
            <a:t>Scalogram is converted into image and saved in folder corresponding to each class.</a:t>
          </a:r>
          <a:endParaRPr lang="en-US"/>
        </a:p>
      </dgm:t>
    </dgm:pt>
    <dgm:pt modelId="{DEE261C4-B267-4AB7-B844-1B2EAD211C45}" type="parTrans" cxnId="{36EC7E31-0D66-440A-B09E-97353206F4CE}">
      <dgm:prSet/>
      <dgm:spPr/>
      <dgm:t>
        <a:bodyPr/>
        <a:lstStyle/>
        <a:p>
          <a:endParaRPr lang="en-US"/>
        </a:p>
      </dgm:t>
    </dgm:pt>
    <dgm:pt modelId="{6EBF109A-F5B8-41A6-A7C7-B0C5F78B1BC2}" type="sibTrans" cxnId="{36EC7E31-0D66-440A-B09E-97353206F4CE}">
      <dgm:prSet/>
      <dgm:spPr/>
      <dgm:t>
        <a:bodyPr/>
        <a:lstStyle/>
        <a:p>
          <a:endParaRPr lang="en-US"/>
        </a:p>
      </dgm:t>
    </dgm:pt>
    <dgm:pt modelId="{EFAC900F-3888-4EDF-A2BE-0FA048C21058}">
      <dgm:prSet/>
      <dgm:spPr/>
      <dgm:t>
        <a:bodyPr/>
        <a:lstStyle/>
        <a:p>
          <a:r>
            <a:rPr lang="en-IN"/>
            <a:t>Each image is of size 227* 227 in RGB color format which used for the AlexNet.</a:t>
          </a:r>
          <a:endParaRPr lang="en-US"/>
        </a:p>
      </dgm:t>
    </dgm:pt>
    <dgm:pt modelId="{9E11A927-47F3-46E5-8DEF-A52CE2FF367F}" type="parTrans" cxnId="{2BEF9F7B-9FE2-4D40-A50A-E6941C4DA409}">
      <dgm:prSet/>
      <dgm:spPr/>
      <dgm:t>
        <a:bodyPr/>
        <a:lstStyle/>
        <a:p>
          <a:endParaRPr lang="en-US"/>
        </a:p>
      </dgm:t>
    </dgm:pt>
    <dgm:pt modelId="{F057E976-9550-4ACB-BCC4-948C895C1BED}" type="sibTrans" cxnId="{2BEF9F7B-9FE2-4D40-A50A-E6941C4DA409}">
      <dgm:prSet/>
      <dgm:spPr/>
      <dgm:t>
        <a:bodyPr/>
        <a:lstStyle/>
        <a:p>
          <a:endParaRPr lang="en-US"/>
        </a:p>
      </dgm:t>
    </dgm:pt>
    <dgm:pt modelId="{CC8E39BA-889D-470D-AA7B-6B99AA028193}">
      <dgm:prSet/>
      <dgm:spPr/>
      <dgm:t>
        <a:bodyPr/>
        <a:lstStyle/>
        <a:p>
          <a:r>
            <a:rPr lang="en-IN"/>
            <a:t>After conversion, we have total 1800 scalogram images saved  in three folders  corresponding to each category ARR, CHF and NSR.</a:t>
          </a:r>
          <a:endParaRPr lang="en-US"/>
        </a:p>
      </dgm:t>
    </dgm:pt>
    <dgm:pt modelId="{509E40DD-45E5-43B9-9D83-69A0FA232A43}" type="parTrans" cxnId="{7AF7B3D4-9405-4FAA-ACDD-D3643763642B}">
      <dgm:prSet/>
      <dgm:spPr/>
      <dgm:t>
        <a:bodyPr/>
        <a:lstStyle/>
        <a:p>
          <a:endParaRPr lang="en-US"/>
        </a:p>
      </dgm:t>
    </dgm:pt>
    <dgm:pt modelId="{DD0BEDE5-63E0-4642-A950-69AB30524EB3}" type="sibTrans" cxnId="{7AF7B3D4-9405-4FAA-ACDD-D3643763642B}">
      <dgm:prSet/>
      <dgm:spPr/>
      <dgm:t>
        <a:bodyPr/>
        <a:lstStyle/>
        <a:p>
          <a:endParaRPr lang="en-US"/>
        </a:p>
      </dgm:t>
    </dgm:pt>
    <dgm:pt modelId="{16481CE1-B7F8-D74D-B484-BF375D0D64AA}" type="pres">
      <dgm:prSet presAssocID="{72AE440D-B2CD-4880-8F91-AF96C6EDEF62}" presName="vert0" presStyleCnt="0">
        <dgm:presLayoutVars>
          <dgm:dir/>
          <dgm:animOne val="branch"/>
          <dgm:animLvl val="lvl"/>
        </dgm:presLayoutVars>
      </dgm:prSet>
      <dgm:spPr/>
    </dgm:pt>
    <dgm:pt modelId="{761D70A1-BDEE-5544-99E2-D3A8020916EC}" type="pres">
      <dgm:prSet presAssocID="{F4EACE95-DEB4-4C92-8F8A-570EE9D6EC37}" presName="thickLine" presStyleLbl="alignNode1" presStyleIdx="0" presStyleCnt="6"/>
      <dgm:spPr/>
    </dgm:pt>
    <dgm:pt modelId="{0CC1396E-0653-C44A-8FBA-3DC6BE977DF2}" type="pres">
      <dgm:prSet presAssocID="{F4EACE95-DEB4-4C92-8F8A-570EE9D6EC37}" presName="horz1" presStyleCnt="0"/>
      <dgm:spPr/>
    </dgm:pt>
    <dgm:pt modelId="{3816EFBF-2848-6A44-AF14-261E674EC1E4}" type="pres">
      <dgm:prSet presAssocID="{F4EACE95-DEB4-4C92-8F8A-570EE9D6EC37}" presName="tx1" presStyleLbl="revTx" presStyleIdx="0" presStyleCnt="6"/>
      <dgm:spPr/>
    </dgm:pt>
    <dgm:pt modelId="{82756413-95B1-2F4E-9446-69A62517D3BC}" type="pres">
      <dgm:prSet presAssocID="{F4EACE95-DEB4-4C92-8F8A-570EE9D6EC37}" presName="vert1" presStyleCnt="0"/>
      <dgm:spPr/>
    </dgm:pt>
    <dgm:pt modelId="{E890CADB-890A-264F-9ACC-F5298F14FD12}" type="pres">
      <dgm:prSet presAssocID="{369ED712-0F57-46A1-B9B8-D64F8CA18677}" presName="thickLine" presStyleLbl="alignNode1" presStyleIdx="1" presStyleCnt="6"/>
      <dgm:spPr/>
    </dgm:pt>
    <dgm:pt modelId="{79A5F850-914F-624F-BF04-2D5B55B1412E}" type="pres">
      <dgm:prSet presAssocID="{369ED712-0F57-46A1-B9B8-D64F8CA18677}" presName="horz1" presStyleCnt="0"/>
      <dgm:spPr/>
    </dgm:pt>
    <dgm:pt modelId="{D6574295-38F4-9C48-BD73-3AAA8D2A8654}" type="pres">
      <dgm:prSet presAssocID="{369ED712-0F57-46A1-B9B8-D64F8CA18677}" presName="tx1" presStyleLbl="revTx" presStyleIdx="1" presStyleCnt="6"/>
      <dgm:spPr/>
    </dgm:pt>
    <dgm:pt modelId="{4F90E492-7F43-CD46-BC6E-D0A8B82580C0}" type="pres">
      <dgm:prSet presAssocID="{369ED712-0F57-46A1-B9B8-D64F8CA18677}" presName="vert1" presStyleCnt="0"/>
      <dgm:spPr/>
    </dgm:pt>
    <dgm:pt modelId="{5E7A5B1E-3D4A-A44C-87D0-2CC2501F07C3}" type="pres">
      <dgm:prSet presAssocID="{8A500616-3865-44DF-AB30-6F6A17075C31}" presName="thickLine" presStyleLbl="alignNode1" presStyleIdx="2" presStyleCnt="6"/>
      <dgm:spPr/>
    </dgm:pt>
    <dgm:pt modelId="{287504C8-B6FB-BB45-AD20-8F8CEA6699F7}" type="pres">
      <dgm:prSet presAssocID="{8A500616-3865-44DF-AB30-6F6A17075C31}" presName="horz1" presStyleCnt="0"/>
      <dgm:spPr/>
    </dgm:pt>
    <dgm:pt modelId="{B244C064-5B05-8947-9203-903027B3EDCA}" type="pres">
      <dgm:prSet presAssocID="{8A500616-3865-44DF-AB30-6F6A17075C31}" presName="tx1" presStyleLbl="revTx" presStyleIdx="2" presStyleCnt="6"/>
      <dgm:spPr/>
    </dgm:pt>
    <dgm:pt modelId="{AB5FB0D0-FB41-CC4A-AA0F-BCC113CBDE50}" type="pres">
      <dgm:prSet presAssocID="{8A500616-3865-44DF-AB30-6F6A17075C31}" presName="vert1" presStyleCnt="0"/>
      <dgm:spPr/>
    </dgm:pt>
    <dgm:pt modelId="{7095DCC0-7366-CC4A-B601-A26522D85937}" type="pres">
      <dgm:prSet presAssocID="{3B207F60-1A2F-4B72-BC9A-0A5F4258692A}" presName="thickLine" presStyleLbl="alignNode1" presStyleIdx="3" presStyleCnt="6"/>
      <dgm:spPr/>
    </dgm:pt>
    <dgm:pt modelId="{3ACF1809-348D-7C4C-81A2-FF97473C0ECD}" type="pres">
      <dgm:prSet presAssocID="{3B207F60-1A2F-4B72-BC9A-0A5F4258692A}" presName="horz1" presStyleCnt="0"/>
      <dgm:spPr/>
    </dgm:pt>
    <dgm:pt modelId="{38D7C41B-EB22-E64D-A90D-7BADE282F05F}" type="pres">
      <dgm:prSet presAssocID="{3B207F60-1A2F-4B72-BC9A-0A5F4258692A}" presName="tx1" presStyleLbl="revTx" presStyleIdx="3" presStyleCnt="6"/>
      <dgm:spPr/>
    </dgm:pt>
    <dgm:pt modelId="{1B529A80-50AE-134C-A119-D3DF9554FABE}" type="pres">
      <dgm:prSet presAssocID="{3B207F60-1A2F-4B72-BC9A-0A5F4258692A}" presName="vert1" presStyleCnt="0"/>
      <dgm:spPr/>
    </dgm:pt>
    <dgm:pt modelId="{368D6506-E2D9-1E42-9FB2-7AE463122C73}" type="pres">
      <dgm:prSet presAssocID="{EFAC900F-3888-4EDF-A2BE-0FA048C21058}" presName="thickLine" presStyleLbl="alignNode1" presStyleIdx="4" presStyleCnt="6"/>
      <dgm:spPr/>
    </dgm:pt>
    <dgm:pt modelId="{5FC5DBEE-6397-A347-95C9-3279FC1C6FE2}" type="pres">
      <dgm:prSet presAssocID="{EFAC900F-3888-4EDF-A2BE-0FA048C21058}" presName="horz1" presStyleCnt="0"/>
      <dgm:spPr/>
    </dgm:pt>
    <dgm:pt modelId="{7ADFFC97-D8A9-204B-80A3-537E2C4FB81A}" type="pres">
      <dgm:prSet presAssocID="{EFAC900F-3888-4EDF-A2BE-0FA048C21058}" presName="tx1" presStyleLbl="revTx" presStyleIdx="4" presStyleCnt="6"/>
      <dgm:spPr/>
    </dgm:pt>
    <dgm:pt modelId="{FF4713F5-6BFD-9D4B-A5AE-9F6E99284E77}" type="pres">
      <dgm:prSet presAssocID="{EFAC900F-3888-4EDF-A2BE-0FA048C21058}" presName="vert1" presStyleCnt="0"/>
      <dgm:spPr/>
    </dgm:pt>
    <dgm:pt modelId="{5AD1B9DD-C5AA-C24E-8A19-F03E70FC9F6B}" type="pres">
      <dgm:prSet presAssocID="{CC8E39BA-889D-470D-AA7B-6B99AA028193}" presName="thickLine" presStyleLbl="alignNode1" presStyleIdx="5" presStyleCnt="6"/>
      <dgm:spPr/>
    </dgm:pt>
    <dgm:pt modelId="{6F0826DB-3243-8547-A9F1-17352525ADC0}" type="pres">
      <dgm:prSet presAssocID="{CC8E39BA-889D-470D-AA7B-6B99AA028193}" presName="horz1" presStyleCnt="0"/>
      <dgm:spPr/>
    </dgm:pt>
    <dgm:pt modelId="{7970E5AB-7166-E74F-9F0E-8044F5CD3282}" type="pres">
      <dgm:prSet presAssocID="{CC8E39BA-889D-470D-AA7B-6B99AA028193}" presName="tx1" presStyleLbl="revTx" presStyleIdx="5" presStyleCnt="6"/>
      <dgm:spPr/>
    </dgm:pt>
    <dgm:pt modelId="{0842D0A1-D7B7-0F42-ADDB-7AF1083C82C2}" type="pres">
      <dgm:prSet presAssocID="{CC8E39BA-889D-470D-AA7B-6B99AA028193}" presName="vert1" presStyleCnt="0"/>
      <dgm:spPr/>
    </dgm:pt>
  </dgm:ptLst>
  <dgm:cxnLst>
    <dgm:cxn modelId="{DB7E8F16-C696-0D4A-9880-0EAFCB1FCEA5}" type="presOf" srcId="{CC8E39BA-889D-470D-AA7B-6B99AA028193}" destId="{7970E5AB-7166-E74F-9F0E-8044F5CD3282}" srcOrd="0" destOrd="0" presId="urn:microsoft.com/office/officeart/2008/layout/LinedList"/>
    <dgm:cxn modelId="{FC600F2C-89BB-224B-9D50-8D21449383B0}" type="presOf" srcId="{369ED712-0F57-46A1-B9B8-D64F8CA18677}" destId="{D6574295-38F4-9C48-BD73-3AAA8D2A8654}" srcOrd="0" destOrd="0" presId="urn:microsoft.com/office/officeart/2008/layout/LinedList"/>
    <dgm:cxn modelId="{36EC7E31-0D66-440A-B09E-97353206F4CE}" srcId="{72AE440D-B2CD-4880-8F91-AF96C6EDEF62}" destId="{3B207F60-1A2F-4B72-BC9A-0A5F4258692A}" srcOrd="3" destOrd="0" parTransId="{DEE261C4-B267-4AB7-B844-1B2EAD211C45}" sibTransId="{6EBF109A-F5B8-41A6-A7C7-B0C5F78B1BC2}"/>
    <dgm:cxn modelId="{3BD02332-B382-43EB-9BE7-B507E81581D1}" srcId="{72AE440D-B2CD-4880-8F91-AF96C6EDEF62}" destId="{369ED712-0F57-46A1-B9B8-D64F8CA18677}" srcOrd="1" destOrd="0" parTransId="{35BAF8F3-62EC-409B-B925-E57F35FE2BE5}" sibTransId="{29EFEE1C-F4FD-4069-824D-1075ED5CC57B}"/>
    <dgm:cxn modelId="{A0F93537-F149-A24C-AA86-6E6713DA7A4E}" type="presOf" srcId="{72AE440D-B2CD-4880-8F91-AF96C6EDEF62}" destId="{16481CE1-B7F8-D74D-B484-BF375D0D64AA}" srcOrd="0" destOrd="0" presId="urn:microsoft.com/office/officeart/2008/layout/LinedList"/>
    <dgm:cxn modelId="{7F78C83A-9D1D-417A-99C6-A7508BFB7320}" srcId="{72AE440D-B2CD-4880-8F91-AF96C6EDEF62}" destId="{F4EACE95-DEB4-4C92-8F8A-570EE9D6EC37}" srcOrd="0" destOrd="0" parTransId="{842E381C-93B1-46A3-9BBB-A2B9C227872C}" sibTransId="{2A063823-BB20-4348-911F-5695BF804C97}"/>
    <dgm:cxn modelId="{EE33064F-1F5A-434A-A9DE-15787FBE95C6}" srcId="{72AE440D-B2CD-4880-8F91-AF96C6EDEF62}" destId="{8A500616-3865-44DF-AB30-6F6A17075C31}" srcOrd="2" destOrd="0" parTransId="{78044089-796F-4BEF-B532-6EA343E97D1B}" sibTransId="{A4C6E449-9B1C-49A6-99A5-1648D3C56FBD}"/>
    <dgm:cxn modelId="{2BEF9F7B-9FE2-4D40-A50A-E6941C4DA409}" srcId="{72AE440D-B2CD-4880-8F91-AF96C6EDEF62}" destId="{EFAC900F-3888-4EDF-A2BE-0FA048C21058}" srcOrd="4" destOrd="0" parTransId="{9E11A927-47F3-46E5-8DEF-A52CE2FF367F}" sibTransId="{F057E976-9550-4ACB-BCC4-948C895C1BED}"/>
    <dgm:cxn modelId="{81BDEE99-46A1-D24E-B004-AAE00E0E3792}" type="presOf" srcId="{EFAC900F-3888-4EDF-A2BE-0FA048C21058}" destId="{7ADFFC97-D8A9-204B-80A3-537E2C4FB81A}" srcOrd="0" destOrd="0" presId="urn:microsoft.com/office/officeart/2008/layout/LinedList"/>
    <dgm:cxn modelId="{372FDCCC-3607-AC4D-8DC3-4DF9B4488636}" type="presOf" srcId="{8A500616-3865-44DF-AB30-6F6A17075C31}" destId="{B244C064-5B05-8947-9203-903027B3EDCA}" srcOrd="0" destOrd="0" presId="urn:microsoft.com/office/officeart/2008/layout/LinedList"/>
    <dgm:cxn modelId="{34A877CD-6676-BE41-8F9A-9A7A53721AA0}" type="presOf" srcId="{F4EACE95-DEB4-4C92-8F8A-570EE9D6EC37}" destId="{3816EFBF-2848-6A44-AF14-261E674EC1E4}" srcOrd="0" destOrd="0" presId="urn:microsoft.com/office/officeart/2008/layout/LinedList"/>
    <dgm:cxn modelId="{7AF7B3D4-9405-4FAA-ACDD-D3643763642B}" srcId="{72AE440D-B2CD-4880-8F91-AF96C6EDEF62}" destId="{CC8E39BA-889D-470D-AA7B-6B99AA028193}" srcOrd="5" destOrd="0" parTransId="{509E40DD-45E5-43B9-9D83-69A0FA232A43}" sibTransId="{DD0BEDE5-63E0-4642-A950-69AB30524EB3}"/>
    <dgm:cxn modelId="{DED4ABFB-512F-6A4C-A219-8DE6688BB3B9}" type="presOf" srcId="{3B207F60-1A2F-4B72-BC9A-0A5F4258692A}" destId="{38D7C41B-EB22-E64D-A90D-7BADE282F05F}" srcOrd="0" destOrd="0" presId="urn:microsoft.com/office/officeart/2008/layout/LinedList"/>
    <dgm:cxn modelId="{05595AD5-FB55-F645-97D5-394D76115D2C}" type="presParOf" srcId="{16481CE1-B7F8-D74D-B484-BF375D0D64AA}" destId="{761D70A1-BDEE-5544-99E2-D3A8020916EC}" srcOrd="0" destOrd="0" presId="urn:microsoft.com/office/officeart/2008/layout/LinedList"/>
    <dgm:cxn modelId="{BAFC02D4-4238-B246-B055-A80611B96811}" type="presParOf" srcId="{16481CE1-B7F8-D74D-B484-BF375D0D64AA}" destId="{0CC1396E-0653-C44A-8FBA-3DC6BE977DF2}" srcOrd="1" destOrd="0" presId="urn:microsoft.com/office/officeart/2008/layout/LinedList"/>
    <dgm:cxn modelId="{8F1168AB-D8B4-474D-9340-934D1506D8F7}" type="presParOf" srcId="{0CC1396E-0653-C44A-8FBA-3DC6BE977DF2}" destId="{3816EFBF-2848-6A44-AF14-261E674EC1E4}" srcOrd="0" destOrd="0" presId="urn:microsoft.com/office/officeart/2008/layout/LinedList"/>
    <dgm:cxn modelId="{84EDEA56-3120-324E-8242-27FDF73D105A}" type="presParOf" srcId="{0CC1396E-0653-C44A-8FBA-3DC6BE977DF2}" destId="{82756413-95B1-2F4E-9446-69A62517D3BC}" srcOrd="1" destOrd="0" presId="urn:microsoft.com/office/officeart/2008/layout/LinedList"/>
    <dgm:cxn modelId="{AF47A6DD-DC12-5944-B627-15A7FB8015D2}" type="presParOf" srcId="{16481CE1-B7F8-D74D-B484-BF375D0D64AA}" destId="{E890CADB-890A-264F-9ACC-F5298F14FD12}" srcOrd="2" destOrd="0" presId="urn:microsoft.com/office/officeart/2008/layout/LinedList"/>
    <dgm:cxn modelId="{F0658304-3BD8-D24D-8C0A-8A33E5D3080E}" type="presParOf" srcId="{16481CE1-B7F8-D74D-B484-BF375D0D64AA}" destId="{79A5F850-914F-624F-BF04-2D5B55B1412E}" srcOrd="3" destOrd="0" presId="urn:microsoft.com/office/officeart/2008/layout/LinedList"/>
    <dgm:cxn modelId="{D9950020-752D-0846-853E-4E7123B8034C}" type="presParOf" srcId="{79A5F850-914F-624F-BF04-2D5B55B1412E}" destId="{D6574295-38F4-9C48-BD73-3AAA8D2A8654}" srcOrd="0" destOrd="0" presId="urn:microsoft.com/office/officeart/2008/layout/LinedList"/>
    <dgm:cxn modelId="{63B9CBF0-055B-4645-B5E8-D7083F86E46D}" type="presParOf" srcId="{79A5F850-914F-624F-BF04-2D5B55B1412E}" destId="{4F90E492-7F43-CD46-BC6E-D0A8B82580C0}" srcOrd="1" destOrd="0" presId="urn:microsoft.com/office/officeart/2008/layout/LinedList"/>
    <dgm:cxn modelId="{BD1E3740-F50F-0A4B-A590-B11FE394B3EB}" type="presParOf" srcId="{16481CE1-B7F8-D74D-B484-BF375D0D64AA}" destId="{5E7A5B1E-3D4A-A44C-87D0-2CC2501F07C3}" srcOrd="4" destOrd="0" presId="urn:microsoft.com/office/officeart/2008/layout/LinedList"/>
    <dgm:cxn modelId="{4575D229-5F31-BA47-937A-F07EF0E203EE}" type="presParOf" srcId="{16481CE1-B7F8-D74D-B484-BF375D0D64AA}" destId="{287504C8-B6FB-BB45-AD20-8F8CEA6699F7}" srcOrd="5" destOrd="0" presId="urn:microsoft.com/office/officeart/2008/layout/LinedList"/>
    <dgm:cxn modelId="{48A33F22-C29C-D042-B18C-94F68993C326}" type="presParOf" srcId="{287504C8-B6FB-BB45-AD20-8F8CEA6699F7}" destId="{B244C064-5B05-8947-9203-903027B3EDCA}" srcOrd="0" destOrd="0" presId="urn:microsoft.com/office/officeart/2008/layout/LinedList"/>
    <dgm:cxn modelId="{F818F58E-7361-784E-BA14-C4C9BE2429A5}" type="presParOf" srcId="{287504C8-B6FB-BB45-AD20-8F8CEA6699F7}" destId="{AB5FB0D0-FB41-CC4A-AA0F-BCC113CBDE50}" srcOrd="1" destOrd="0" presId="urn:microsoft.com/office/officeart/2008/layout/LinedList"/>
    <dgm:cxn modelId="{879E0C82-E1A5-5B43-845F-9097BF569339}" type="presParOf" srcId="{16481CE1-B7F8-D74D-B484-BF375D0D64AA}" destId="{7095DCC0-7366-CC4A-B601-A26522D85937}" srcOrd="6" destOrd="0" presId="urn:microsoft.com/office/officeart/2008/layout/LinedList"/>
    <dgm:cxn modelId="{E4C2100B-0622-DF42-AEDA-CDD4362391BE}" type="presParOf" srcId="{16481CE1-B7F8-D74D-B484-BF375D0D64AA}" destId="{3ACF1809-348D-7C4C-81A2-FF97473C0ECD}" srcOrd="7" destOrd="0" presId="urn:microsoft.com/office/officeart/2008/layout/LinedList"/>
    <dgm:cxn modelId="{84465AC2-3548-374C-8FF4-600F17772F5E}" type="presParOf" srcId="{3ACF1809-348D-7C4C-81A2-FF97473C0ECD}" destId="{38D7C41B-EB22-E64D-A90D-7BADE282F05F}" srcOrd="0" destOrd="0" presId="urn:microsoft.com/office/officeart/2008/layout/LinedList"/>
    <dgm:cxn modelId="{7D6923CB-91EA-AF41-B52A-06A68401C561}" type="presParOf" srcId="{3ACF1809-348D-7C4C-81A2-FF97473C0ECD}" destId="{1B529A80-50AE-134C-A119-D3DF9554FABE}" srcOrd="1" destOrd="0" presId="urn:microsoft.com/office/officeart/2008/layout/LinedList"/>
    <dgm:cxn modelId="{0E3546BF-6EDA-904F-AE4D-5E610AD8E937}" type="presParOf" srcId="{16481CE1-B7F8-D74D-B484-BF375D0D64AA}" destId="{368D6506-E2D9-1E42-9FB2-7AE463122C73}" srcOrd="8" destOrd="0" presId="urn:microsoft.com/office/officeart/2008/layout/LinedList"/>
    <dgm:cxn modelId="{D15C7745-43F2-4B43-85CE-C14854CEAD90}" type="presParOf" srcId="{16481CE1-B7F8-D74D-B484-BF375D0D64AA}" destId="{5FC5DBEE-6397-A347-95C9-3279FC1C6FE2}" srcOrd="9" destOrd="0" presId="urn:microsoft.com/office/officeart/2008/layout/LinedList"/>
    <dgm:cxn modelId="{90707CF3-40C6-1F4B-AD0D-0C9799E7FE19}" type="presParOf" srcId="{5FC5DBEE-6397-A347-95C9-3279FC1C6FE2}" destId="{7ADFFC97-D8A9-204B-80A3-537E2C4FB81A}" srcOrd="0" destOrd="0" presId="urn:microsoft.com/office/officeart/2008/layout/LinedList"/>
    <dgm:cxn modelId="{B896679D-D36E-6042-B211-C9DC55FC4845}" type="presParOf" srcId="{5FC5DBEE-6397-A347-95C9-3279FC1C6FE2}" destId="{FF4713F5-6BFD-9D4B-A5AE-9F6E99284E77}" srcOrd="1" destOrd="0" presId="urn:microsoft.com/office/officeart/2008/layout/LinedList"/>
    <dgm:cxn modelId="{CDD39824-8CFA-174C-B455-BE929BEB156D}" type="presParOf" srcId="{16481CE1-B7F8-D74D-B484-BF375D0D64AA}" destId="{5AD1B9DD-C5AA-C24E-8A19-F03E70FC9F6B}" srcOrd="10" destOrd="0" presId="urn:microsoft.com/office/officeart/2008/layout/LinedList"/>
    <dgm:cxn modelId="{B7659F36-11B0-9C47-9E93-22277ED7A931}" type="presParOf" srcId="{16481CE1-B7F8-D74D-B484-BF375D0D64AA}" destId="{6F0826DB-3243-8547-A9F1-17352525ADC0}" srcOrd="11" destOrd="0" presId="urn:microsoft.com/office/officeart/2008/layout/LinedList"/>
    <dgm:cxn modelId="{5D91BAB9-41A3-9146-9FC8-524B0EA14EB8}" type="presParOf" srcId="{6F0826DB-3243-8547-A9F1-17352525ADC0}" destId="{7970E5AB-7166-E74F-9F0E-8044F5CD3282}" srcOrd="0" destOrd="0" presId="urn:microsoft.com/office/officeart/2008/layout/LinedList"/>
    <dgm:cxn modelId="{8583793C-3937-E549-B1D4-B08DDEF68ED4}" type="presParOf" srcId="{6F0826DB-3243-8547-A9F1-17352525ADC0}" destId="{0842D0A1-D7B7-0F42-ADDB-7AF1083C82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0F4FC-FD53-4BF9-9A58-87DEC7C43C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4370E-1F0E-4E9D-8A80-98A93C2A58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Transfer learning is a process that involves fine tuning of a pre-trained model.</a:t>
          </a:r>
          <a:endParaRPr lang="en-US" sz="2000" dirty="0"/>
        </a:p>
      </dgm:t>
    </dgm:pt>
    <dgm:pt modelId="{A4470A9D-4340-4227-9D34-9C189321389E}" type="parTrans" cxnId="{6D5D1421-6012-4E59-A747-977ED7E7589D}">
      <dgm:prSet/>
      <dgm:spPr/>
      <dgm:t>
        <a:bodyPr/>
        <a:lstStyle/>
        <a:p>
          <a:endParaRPr lang="en-US"/>
        </a:p>
      </dgm:t>
    </dgm:pt>
    <dgm:pt modelId="{ADD7B9B2-90D4-4778-8446-6D5F4B1CB06C}" type="sibTrans" cxnId="{6D5D1421-6012-4E59-A747-977ED7E7589D}">
      <dgm:prSet/>
      <dgm:spPr/>
      <dgm:t>
        <a:bodyPr/>
        <a:lstStyle/>
        <a:p>
          <a:endParaRPr lang="en-US"/>
        </a:p>
      </dgm:t>
    </dgm:pt>
    <dgm:pt modelId="{B5D72600-B6EF-49D4-A334-B69A6F7E36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After making some changes to the network, we can perform a new task.</a:t>
          </a:r>
          <a:endParaRPr lang="en-US" sz="2000" dirty="0"/>
        </a:p>
      </dgm:t>
    </dgm:pt>
    <dgm:pt modelId="{588FB9F9-CEDB-4B59-80FB-0A21543673F9}" type="parTrans" cxnId="{4EECB92E-8EAB-45B0-9714-6422E758A36B}">
      <dgm:prSet/>
      <dgm:spPr/>
      <dgm:t>
        <a:bodyPr/>
        <a:lstStyle/>
        <a:p>
          <a:endParaRPr lang="en-US"/>
        </a:p>
      </dgm:t>
    </dgm:pt>
    <dgm:pt modelId="{A3194450-1A5A-4C21-B14B-9FA78AC06505}" type="sibTrans" cxnId="{4EECB92E-8EAB-45B0-9714-6422E758A36B}">
      <dgm:prSet/>
      <dgm:spPr/>
      <dgm:t>
        <a:bodyPr/>
        <a:lstStyle/>
        <a:p>
          <a:endParaRPr lang="en-US"/>
        </a:p>
      </dgm:t>
    </dgm:pt>
    <dgm:pt modelId="{E480CD7C-3317-47A8-B147-0650C59885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This also has the advantage of needing much less data so computation time becomes less.</a:t>
          </a:r>
          <a:endParaRPr lang="en-US" sz="2000" dirty="0"/>
        </a:p>
      </dgm:t>
    </dgm:pt>
    <dgm:pt modelId="{CD552453-3245-4CF6-B6C2-9716ED76C9C0}" type="parTrans" cxnId="{9E7EB102-3C7C-4432-8F3B-9AFD3ACEF22E}">
      <dgm:prSet/>
      <dgm:spPr/>
      <dgm:t>
        <a:bodyPr/>
        <a:lstStyle/>
        <a:p>
          <a:endParaRPr lang="en-US"/>
        </a:p>
      </dgm:t>
    </dgm:pt>
    <dgm:pt modelId="{B3446D7C-48AB-4D4B-A032-06BA26A460AA}" type="sibTrans" cxnId="{9E7EB102-3C7C-4432-8F3B-9AFD3ACEF22E}">
      <dgm:prSet/>
      <dgm:spPr/>
      <dgm:t>
        <a:bodyPr/>
        <a:lstStyle/>
        <a:p>
          <a:endParaRPr lang="en-US"/>
        </a:p>
      </dgm:t>
    </dgm:pt>
    <dgm:pt modelId="{754041CD-D927-413E-A7C4-2BBA33559B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dirty="0"/>
            <a:t>Transfer Learning is quick and easy rather than training a CNN from scratch which requires millions of input images, lots of training time and high speed efficient hardware.</a:t>
          </a:r>
          <a:endParaRPr lang="en-US" sz="1800" dirty="0"/>
        </a:p>
      </dgm:t>
    </dgm:pt>
    <dgm:pt modelId="{A1CD5EE3-00E7-4A19-BCF8-ABA660032715}" type="parTrans" cxnId="{399FC7F6-3B04-483D-BD2C-57A0160D723E}">
      <dgm:prSet/>
      <dgm:spPr/>
      <dgm:t>
        <a:bodyPr/>
        <a:lstStyle/>
        <a:p>
          <a:endParaRPr lang="en-US"/>
        </a:p>
      </dgm:t>
    </dgm:pt>
    <dgm:pt modelId="{8C6BE232-4D90-4BC5-B01B-050A8A92D1A7}" type="sibTrans" cxnId="{399FC7F6-3B04-483D-BD2C-57A0160D723E}">
      <dgm:prSet/>
      <dgm:spPr/>
      <dgm:t>
        <a:bodyPr/>
        <a:lstStyle/>
        <a:p>
          <a:endParaRPr lang="en-US"/>
        </a:p>
      </dgm:t>
    </dgm:pt>
    <dgm:pt modelId="{C969CE48-A162-4E90-AEC8-FC62FFDCF2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Pretrained models like </a:t>
          </a:r>
          <a:r>
            <a:rPr lang="en-IN" sz="2000" dirty="0" err="1"/>
            <a:t>SqueezeNet</a:t>
          </a:r>
          <a:r>
            <a:rPr lang="en-IN" sz="2000" dirty="0"/>
            <a:t>, </a:t>
          </a:r>
          <a:r>
            <a:rPr lang="en-IN" sz="2000" dirty="0" err="1"/>
            <a:t>AlexNet</a:t>
          </a:r>
          <a:r>
            <a:rPr lang="en-IN" sz="2000" dirty="0"/>
            <a:t>, and </a:t>
          </a:r>
          <a:r>
            <a:rPr lang="en-IN" sz="2000" dirty="0" err="1"/>
            <a:t>GoogLeNet</a:t>
          </a:r>
          <a:r>
            <a:rPr lang="en-IN" sz="2000" dirty="0"/>
            <a:t> are often used for transfer learning. </a:t>
          </a:r>
          <a:endParaRPr lang="en-US" sz="2000" dirty="0"/>
        </a:p>
      </dgm:t>
    </dgm:pt>
    <dgm:pt modelId="{DFA05964-BEE9-4EF3-8E63-2C6E78E45943}" type="parTrans" cxnId="{966B1A6D-61A9-41B1-8303-F59CFC38829A}">
      <dgm:prSet/>
      <dgm:spPr/>
      <dgm:t>
        <a:bodyPr/>
        <a:lstStyle/>
        <a:p>
          <a:endParaRPr lang="en-US"/>
        </a:p>
      </dgm:t>
    </dgm:pt>
    <dgm:pt modelId="{B594D11D-7C08-4481-A70F-6C0A7C6C1EA6}" type="sibTrans" cxnId="{966B1A6D-61A9-41B1-8303-F59CFC38829A}">
      <dgm:prSet/>
      <dgm:spPr/>
      <dgm:t>
        <a:bodyPr/>
        <a:lstStyle/>
        <a:p>
          <a:endParaRPr lang="en-US"/>
        </a:p>
      </dgm:t>
    </dgm:pt>
    <dgm:pt modelId="{64C6CDD7-6A45-4BDB-A7CC-FDB773E260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In this work, </a:t>
          </a:r>
          <a:r>
            <a:rPr lang="en-IN" sz="2000" dirty="0" err="1"/>
            <a:t>AlexNet</a:t>
          </a:r>
          <a:r>
            <a:rPr lang="en-IN" sz="2000" dirty="0"/>
            <a:t> and </a:t>
          </a:r>
          <a:r>
            <a:rPr lang="en-IN" sz="2000" dirty="0" err="1"/>
            <a:t>SqueezeNet</a:t>
          </a:r>
          <a:r>
            <a:rPr lang="en-IN" sz="2000" dirty="0"/>
            <a:t> is chosen because there is no GPU, limited memory, and a need for good accuracy</a:t>
          </a:r>
          <a:r>
            <a:rPr lang="en-IN" sz="2000" b="0" i="0" dirty="0"/>
            <a:t>.</a:t>
          </a:r>
          <a:endParaRPr lang="en-US" sz="2000" dirty="0"/>
        </a:p>
      </dgm:t>
    </dgm:pt>
    <dgm:pt modelId="{055829FF-0064-4FFA-9334-61165094C395}" type="parTrans" cxnId="{7EB9D17D-7BE7-4FBC-B331-84698B7271C2}">
      <dgm:prSet/>
      <dgm:spPr/>
      <dgm:t>
        <a:bodyPr/>
        <a:lstStyle/>
        <a:p>
          <a:endParaRPr lang="en-US"/>
        </a:p>
      </dgm:t>
    </dgm:pt>
    <dgm:pt modelId="{B283BD9F-8C22-4246-8499-BFE9A792F363}" type="sibTrans" cxnId="{7EB9D17D-7BE7-4FBC-B331-84698B7271C2}">
      <dgm:prSet/>
      <dgm:spPr/>
      <dgm:t>
        <a:bodyPr/>
        <a:lstStyle/>
        <a:p>
          <a:endParaRPr lang="en-US"/>
        </a:p>
      </dgm:t>
    </dgm:pt>
    <dgm:pt modelId="{3960B7E3-C4CE-4ABA-BDB6-0D36FDC0A7DA}" type="pres">
      <dgm:prSet presAssocID="{3E90F4FC-FD53-4BF9-9A58-87DEC7C43C9A}" presName="root" presStyleCnt="0">
        <dgm:presLayoutVars>
          <dgm:dir/>
          <dgm:resizeHandles val="exact"/>
        </dgm:presLayoutVars>
      </dgm:prSet>
      <dgm:spPr/>
    </dgm:pt>
    <dgm:pt modelId="{6BFE3CF1-6EB2-4B90-8D27-0CECDF419E16}" type="pres">
      <dgm:prSet presAssocID="{6ED4370E-1F0E-4E9D-8A80-98A93C2A58E0}" presName="compNode" presStyleCnt="0"/>
      <dgm:spPr/>
    </dgm:pt>
    <dgm:pt modelId="{6750E1EE-1747-4066-95A3-4F99C68C8A16}" type="pres">
      <dgm:prSet presAssocID="{6ED4370E-1F0E-4E9D-8A80-98A93C2A58E0}" presName="bgRect" presStyleLbl="bgShp" presStyleIdx="0" presStyleCnt="6"/>
      <dgm:spPr/>
    </dgm:pt>
    <dgm:pt modelId="{9F698EB7-2F07-48C8-B7C5-19632A02B680}" type="pres">
      <dgm:prSet presAssocID="{6ED4370E-1F0E-4E9D-8A80-98A93C2A58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C18BF1C-2389-44A7-AC00-15FDD17C769B}" type="pres">
      <dgm:prSet presAssocID="{6ED4370E-1F0E-4E9D-8A80-98A93C2A58E0}" presName="spaceRect" presStyleCnt="0"/>
      <dgm:spPr/>
    </dgm:pt>
    <dgm:pt modelId="{83E428B1-8E94-475E-B421-7ED121B27679}" type="pres">
      <dgm:prSet presAssocID="{6ED4370E-1F0E-4E9D-8A80-98A93C2A58E0}" presName="parTx" presStyleLbl="revTx" presStyleIdx="0" presStyleCnt="6" custLinFactNeighborY="-10220">
        <dgm:presLayoutVars>
          <dgm:chMax val="0"/>
          <dgm:chPref val="0"/>
        </dgm:presLayoutVars>
      </dgm:prSet>
      <dgm:spPr/>
    </dgm:pt>
    <dgm:pt modelId="{8D1C1129-5E29-4472-9C88-D63C5CEF2029}" type="pres">
      <dgm:prSet presAssocID="{ADD7B9B2-90D4-4778-8446-6D5F4B1CB06C}" presName="sibTrans" presStyleCnt="0"/>
      <dgm:spPr/>
    </dgm:pt>
    <dgm:pt modelId="{ACFC7F38-E92D-4923-BE8E-93B02B585E40}" type="pres">
      <dgm:prSet presAssocID="{B5D72600-B6EF-49D4-A334-B69A6F7E3657}" presName="compNode" presStyleCnt="0"/>
      <dgm:spPr/>
    </dgm:pt>
    <dgm:pt modelId="{3C0F36D6-44E2-4302-8690-850F55562BF4}" type="pres">
      <dgm:prSet presAssocID="{B5D72600-B6EF-49D4-A334-B69A6F7E3657}" presName="bgRect" presStyleLbl="bgShp" presStyleIdx="1" presStyleCnt="6"/>
      <dgm:spPr/>
    </dgm:pt>
    <dgm:pt modelId="{33970268-CFDB-4690-B616-5E9517458FFF}" type="pres">
      <dgm:prSet presAssocID="{B5D72600-B6EF-49D4-A334-B69A6F7E365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566ECB35-FD74-4D87-BCDA-14D257DC9C6F}" type="pres">
      <dgm:prSet presAssocID="{B5D72600-B6EF-49D4-A334-B69A6F7E3657}" presName="spaceRect" presStyleCnt="0"/>
      <dgm:spPr/>
    </dgm:pt>
    <dgm:pt modelId="{3B296733-30B8-40F0-9745-3F90A50E9F07}" type="pres">
      <dgm:prSet presAssocID="{B5D72600-B6EF-49D4-A334-B69A6F7E3657}" presName="parTx" presStyleLbl="revTx" presStyleIdx="1" presStyleCnt="6" custLinFactNeighborY="-8760">
        <dgm:presLayoutVars>
          <dgm:chMax val="0"/>
          <dgm:chPref val="0"/>
        </dgm:presLayoutVars>
      </dgm:prSet>
      <dgm:spPr/>
    </dgm:pt>
    <dgm:pt modelId="{5ACFE881-2234-48BE-BD5B-26425C0B0502}" type="pres">
      <dgm:prSet presAssocID="{A3194450-1A5A-4C21-B14B-9FA78AC06505}" presName="sibTrans" presStyleCnt="0"/>
      <dgm:spPr/>
    </dgm:pt>
    <dgm:pt modelId="{4EE10005-5DE8-48FC-A674-299B319633DD}" type="pres">
      <dgm:prSet presAssocID="{E480CD7C-3317-47A8-B147-0650C5988539}" presName="compNode" presStyleCnt="0"/>
      <dgm:spPr/>
    </dgm:pt>
    <dgm:pt modelId="{C5E9E28F-101C-4C77-BE79-15512F0DD080}" type="pres">
      <dgm:prSet presAssocID="{E480CD7C-3317-47A8-B147-0650C5988539}" presName="bgRect" presStyleLbl="bgShp" presStyleIdx="2" presStyleCnt="6"/>
      <dgm:spPr/>
    </dgm:pt>
    <dgm:pt modelId="{F13035D5-78F9-4BA7-8B7B-2F1AEAB48D8F}" type="pres">
      <dgm:prSet presAssocID="{E480CD7C-3317-47A8-B147-0650C598853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F45D38F-710F-40CF-BCA8-17827C3D5E89}" type="pres">
      <dgm:prSet presAssocID="{E480CD7C-3317-47A8-B147-0650C5988539}" presName="spaceRect" presStyleCnt="0"/>
      <dgm:spPr/>
    </dgm:pt>
    <dgm:pt modelId="{422AC033-D8B1-43D6-94F0-94D595EDAD56}" type="pres">
      <dgm:prSet presAssocID="{E480CD7C-3317-47A8-B147-0650C5988539}" presName="parTx" presStyleLbl="revTx" presStyleIdx="2" presStyleCnt="6" custLinFactNeighborY="-7300">
        <dgm:presLayoutVars>
          <dgm:chMax val="0"/>
          <dgm:chPref val="0"/>
        </dgm:presLayoutVars>
      </dgm:prSet>
      <dgm:spPr/>
    </dgm:pt>
    <dgm:pt modelId="{EB825320-8644-4896-A7DD-8BC046698D29}" type="pres">
      <dgm:prSet presAssocID="{B3446D7C-48AB-4D4B-A032-06BA26A460AA}" presName="sibTrans" presStyleCnt="0"/>
      <dgm:spPr/>
    </dgm:pt>
    <dgm:pt modelId="{0A42CE0E-F734-4D2B-B89D-849AD4DB4FA3}" type="pres">
      <dgm:prSet presAssocID="{754041CD-D927-413E-A7C4-2BBA33559B67}" presName="compNode" presStyleCnt="0"/>
      <dgm:spPr/>
    </dgm:pt>
    <dgm:pt modelId="{5652536A-0DA0-4423-BD3E-7B8A369C1CAC}" type="pres">
      <dgm:prSet presAssocID="{754041CD-D927-413E-A7C4-2BBA33559B67}" presName="bgRect" presStyleLbl="bgShp" presStyleIdx="3" presStyleCnt="6" custScaleY="151429"/>
      <dgm:spPr/>
    </dgm:pt>
    <dgm:pt modelId="{03096E7B-D28B-44A7-9523-29D7FC7F6398}" type="pres">
      <dgm:prSet presAssocID="{754041CD-D927-413E-A7C4-2BBA33559B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2EB17D7-3ECE-4BBA-9532-1E8E48F3BD60}" type="pres">
      <dgm:prSet presAssocID="{754041CD-D927-413E-A7C4-2BBA33559B67}" presName="spaceRect" presStyleCnt="0"/>
      <dgm:spPr/>
    </dgm:pt>
    <dgm:pt modelId="{2DF3FD35-E959-42D1-BB34-399CB166FDE1}" type="pres">
      <dgm:prSet presAssocID="{754041CD-D927-413E-A7C4-2BBA33559B67}" presName="parTx" presStyleLbl="revTx" presStyleIdx="3" presStyleCnt="6" custLinFactNeighborY="-8760">
        <dgm:presLayoutVars>
          <dgm:chMax val="0"/>
          <dgm:chPref val="0"/>
        </dgm:presLayoutVars>
      </dgm:prSet>
      <dgm:spPr/>
    </dgm:pt>
    <dgm:pt modelId="{426EA541-C604-4175-9557-6B262C828E4E}" type="pres">
      <dgm:prSet presAssocID="{8C6BE232-4D90-4BC5-B01B-050A8A92D1A7}" presName="sibTrans" presStyleCnt="0"/>
      <dgm:spPr/>
    </dgm:pt>
    <dgm:pt modelId="{59B63F64-4906-43A8-9EF0-0FE69D97861D}" type="pres">
      <dgm:prSet presAssocID="{C969CE48-A162-4E90-AEC8-FC62FFDCF25E}" presName="compNode" presStyleCnt="0"/>
      <dgm:spPr/>
    </dgm:pt>
    <dgm:pt modelId="{5B03B0FE-22E5-4495-B1CB-87A3769125EF}" type="pres">
      <dgm:prSet presAssocID="{C969CE48-A162-4E90-AEC8-FC62FFDCF25E}" presName="bgRect" presStyleLbl="bgShp" presStyleIdx="4" presStyleCnt="6"/>
      <dgm:spPr/>
    </dgm:pt>
    <dgm:pt modelId="{1662336F-6070-46AD-98A9-8384C3BF753E}" type="pres">
      <dgm:prSet presAssocID="{C969CE48-A162-4E90-AEC8-FC62FFDCF2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85F49ECE-F45E-4AD9-AFE7-1D52F0ABB41C}" type="pres">
      <dgm:prSet presAssocID="{C969CE48-A162-4E90-AEC8-FC62FFDCF25E}" presName="spaceRect" presStyleCnt="0"/>
      <dgm:spPr/>
    </dgm:pt>
    <dgm:pt modelId="{51129617-6FAA-4E55-B9BF-0F7F99F50DC8}" type="pres">
      <dgm:prSet presAssocID="{C969CE48-A162-4E90-AEC8-FC62FFDCF25E}" presName="parTx" presStyleLbl="revTx" presStyleIdx="4" presStyleCnt="6" custLinFactNeighborY="-8760">
        <dgm:presLayoutVars>
          <dgm:chMax val="0"/>
          <dgm:chPref val="0"/>
        </dgm:presLayoutVars>
      </dgm:prSet>
      <dgm:spPr/>
    </dgm:pt>
    <dgm:pt modelId="{328B363D-4B61-42FB-A53A-13A7D307A6C6}" type="pres">
      <dgm:prSet presAssocID="{B594D11D-7C08-4481-A70F-6C0A7C6C1EA6}" presName="sibTrans" presStyleCnt="0"/>
      <dgm:spPr/>
    </dgm:pt>
    <dgm:pt modelId="{D6B66678-D787-46BA-A0A1-09CD7BEBCE39}" type="pres">
      <dgm:prSet presAssocID="{64C6CDD7-6A45-4BDB-A7CC-FDB773E2603C}" presName="compNode" presStyleCnt="0"/>
      <dgm:spPr/>
    </dgm:pt>
    <dgm:pt modelId="{C1987F76-EE8F-4F9B-9E75-7DAF8EB131D2}" type="pres">
      <dgm:prSet presAssocID="{64C6CDD7-6A45-4BDB-A7CC-FDB773E2603C}" presName="bgRect" presStyleLbl="bgShp" presStyleIdx="5" presStyleCnt="6" custScaleY="153837"/>
      <dgm:spPr/>
    </dgm:pt>
    <dgm:pt modelId="{7FB9632A-2F04-4C84-A1A5-BB4A4842E636}" type="pres">
      <dgm:prSet presAssocID="{64C6CDD7-6A45-4BDB-A7CC-FDB773E2603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6657A73-4DAE-47CD-BC76-7E8124BCCA69}" type="pres">
      <dgm:prSet presAssocID="{64C6CDD7-6A45-4BDB-A7CC-FDB773E2603C}" presName="spaceRect" presStyleCnt="0"/>
      <dgm:spPr/>
    </dgm:pt>
    <dgm:pt modelId="{50FFCFC8-E969-4388-A803-D24663FD709D}" type="pres">
      <dgm:prSet presAssocID="{64C6CDD7-6A45-4BDB-A7CC-FDB773E2603C}" presName="parTx" presStyleLbl="revTx" presStyleIdx="5" presStyleCnt="6" custLinFactNeighborY="-5840">
        <dgm:presLayoutVars>
          <dgm:chMax val="0"/>
          <dgm:chPref val="0"/>
        </dgm:presLayoutVars>
      </dgm:prSet>
      <dgm:spPr/>
    </dgm:pt>
  </dgm:ptLst>
  <dgm:cxnLst>
    <dgm:cxn modelId="{9E7EB102-3C7C-4432-8F3B-9AFD3ACEF22E}" srcId="{3E90F4FC-FD53-4BF9-9A58-87DEC7C43C9A}" destId="{E480CD7C-3317-47A8-B147-0650C5988539}" srcOrd="2" destOrd="0" parTransId="{CD552453-3245-4CF6-B6C2-9716ED76C9C0}" sibTransId="{B3446D7C-48AB-4D4B-A032-06BA26A460AA}"/>
    <dgm:cxn modelId="{90A46F07-0684-4CF8-8EF7-F222D0C58C42}" type="presOf" srcId="{64C6CDD7-6A45-4BDB-A7CC-FDB773E2603C}" destId="{50FFCFC8-E969-4388-A803-D24663FD709D}" srcOrd="0" destOrd="0" presId="urn:microsoft.com/office/officeart/2018/2/layout/IconVerticalSolidList"/>
    <dgm:cxn modelId="{5D8B2E19-8EE6-428C-B8D6-A70789A3E3B9}" type="presOf" srcId="{B5D72600-B6EF-49D4-A334-B69A6F7E3657}" destId="{3B296733-30B8-40F0-9745-3F90A50E9F07}" srcOrd="0" destOrd="0" presId="urn:microsoft.com/office/officeart/2018/2/layout/IconVerticalSolidList"/>
    <dgm:cxn modelId="{6D5D1421-6012-4E59-A747-977ED7E7589D}" srcId="{3E90F4FC-FD53-4BF9-9A58-87DEC7C43C9A}" destId="{6ED4370E-1F0E-4E9D-8A80-98A93C2A58E0}" srcOrd="0" destOrd="0" parTransId="{A4470A9D-4340-4227-9D34-9C189321389E}" sibTransId="{ADD7B9B2-90D4-4778-8446-6D5F4B1CB06C}"/>
    <dgm:cxn modelId="{4EECB92E-8EAB-45B0-9714-6422E758A36B}" srcId="{3E90F4FC-FD53-4BF9-9A58-87DEC7C43C9A}" destId="{B5D72600-B6EF-49D4-A334-B69A6F7E3657}" srcOrd="1" destOrd="0" parTransId="{588FB9F9-CEDB-4B59-80FB-0A21543673F9}" sibTransId="{A3194450-1A5A-4C21-B14B-9FA78AC06505}"/>
    <dgm:cxn modelId="{0FBE7033-7A82-447E-81CD-654158CAD554}" type="presOf" srcId="{3E90F4FC-FD53-4BF9-9A58-87DEC7C43C9A}" destId="{3960B7E3-C4CE-4ABA-BDB6-0D36FDC0A7DA}" srcOrd="0" destOrd="0" presId="urn:microsoft.com/office/officeart/2018/2/layout/IconVerticalSolidList"/>
    <dgm:cxn modelId="{AA679557-BF98-4EA3-884D-C1D55D8F3585}" type="presOf" srcId="{6ED4370E-1F0E-4E9D-8A80-98A93C2A58E0}" destId="{83E428B1-8E94-475E-B421-7ED121B27679}" srcOrd="0" destOrd="0" presId="urn:microsoft.com/office/officeart/2018/2/layout/IconVerticalSolidList"/>
    <dgm:cxn modelId="{966B1A6D-61A9-41B1-8303-F59CFC38829A}" srcId="{3E90F4FC-FD53-4BF9-9A58-87DEC7C43C9A}" destId="{C969CE48-A162-4E90-AEC8-FC62FFDCF25E}" srcOrd="4" destOrd="0" parTransId="{DFA05964-BEE9-4EF3-8E63-2C6E78E45943}" sibTransId="{B594D11D-7C08-4481-A70F-6C0A7C6C1EA6}"/>
    <dgm:cxn modelId="{49FD4474-03AE-42F4-A220-658DB8A38C53}" type="presOf" srcId="{E480CD7C-3317-47A8-B147-0650C5988539}" destId="{422AC033-D8B1-43D6-94F0-94D595EDAD56}" srcOrd="0" destOrd="0" presId="urn:microsoft.com/office/officeart/2018/2/layout/IconVerticalSolidList"/>
    <dgm:cxn modelId="{7EB9D17D-7BE7-4FBC-B331-84698B7271C2}" srcId="{3E90F4FC-FD53-4BF9-9A58-87DEC7C43C9A}" destId="{64C6CDD7-6A45-4BDB-A7CC-FDB773E2603C}" srcOrd="5" destOrd="0" parTransId="{055829FF-0064-4FFA-9334-61165094C395}" sibTransId="{B283BD9F-8C22-4246-8499-BFE9A792F363}"/>
    <dgm:cxn modelId="{BE6958B0-D89E-419D-BF64-1FC934FDE44D}" type="presOf" srcId="{754041CD-D927-413E-A7C4-2BBA33559B67}" destId="{2DF3FD35-E959-42D1-BB34-399CB166FDE1}" srcOrd="0" destOrd="0" presId="urn:microsoft.com/office/officeart/2018/2/layout/IconVerticalSolidList"/>
    <dgm:cxn modelId="{31E0B4DB-0674-44CC-BAEE-8125BB1AC48D}" type="presOf" srcId="{C969CE48-A162-4E90-AEC8-FC62FFDCF25E}" destId="{51129617-6FAA-4E55-B9BF-0F7F99F50DC8}" srcOrd="0" destOrd="0" presId="urn:microsoft.com/office/officeart/2018/2/layout/IconVerticalSolidList"/>
    <dgm:cxn modelId="{399FC7F6-3B04-483D-BD2C-57A0160D723E}" srcId="{3E90F4FC-FD53-4BF9-9A58-87DEC7C43C9A}" destId="{754041CD-D927-413E-A7C4-2BBA33559B67}" srcOrd="3" destOrd="0" parTransId="{A1CD5EE3-00E7-4A19-BCF8-ABA660032715}" sibTransId="{8C6BE232-4D90-4BC5-B01B-050A8A92D1A7}"/>
    <dgm:cxn modelId="{9D0F38A8-4F1E-4A17-AA47-A9876FED8165}" type="presParOf" srcId="{3960B7E3-C4CE-4ABA-BDB6-0D36FDC0A7DA}" destId="{6BFE3CF1-6EB2-4B90-8D27-0CECDF419E16}" srcOrd="0" destOrd="0" presId="urn:microsoft.com/office/officeart/2018/2/layout/IconVerticalSolidList"/>
    <dgm:cxn modelId="{26A5B4E0-E0D9-47F1-9450-D1FFBA1F188F}" type="presParOf" srcId="{6BFE3CF1-6EB2-4B90-8D27-0CECDF419E16}" destId="{6750E1EE-1747-4066-95A3-4F99C68C8A16}" srcOrd="0" destOrd="0" presId="urn:microsoft.com/office/officeart/2018/2/layout/IconVerticalSolidList"/>
    <dgm:cxn modelId="{23FC206E-E16F-45BB-9918-51E4559D4FBD}" type="presParOf" srcId="{6BFE3CF1-6EB2-4B90-8D27-0CECDF419E16}" destId="{9F698EB7-2F07-48C8-B7C5-19632A02B680}" srcOrd="1" destOrd="0" presId="urn:microsoft.com/office/officeart/2018/2/layout/IconVerticalSolidList"/>
    <dgm:cxn modelId="{F251D4F5-050D-4C38-8ABF-D261B0BEEF0E}" type="presParOf" srcId="{6BFE3CF1-6EB2-4B90-8D27-0CECDF419E16}" destId="{3C18BF1C-2389-44A7-AC00-15FDD17C769B}" srcOrd="2" destOrd="0" presId="urn:microsoft.com/office/officeart/2018/2/layout/IconVerticalSolidList"/>
    <dgm:cxn modelId="{E164E06F-6B9B-4C01-8BC0-8405C43D2F2A}" type="presParOf" srcId="{6BFE3CF1-6EB2-4B90-8D27-0CECDF419E16}" destId="{83E428B1-8E94-475E-B421-7ED121B27679}" srcOrd="3" destOrd="0" presId="urn:microsoft.com/office/officeart/2018/2/layout/IconVerticalSolidList"/>
    <dgm:cxn modelId="{069D5650-9B9C-45DC-B5B9-9C06F1A0FCB8}" type="presParOf" srcId="{3960B7E3-C4CE-4ABA-BDB6-0D36FDC0A7DA}" destId="{8D1C1129-5E29-4472-9C88-D63C5CEF2029}" srcOrd="1" destOrd="0" presId="urn:microsoft.com/office/officeart/2018/2/layout/IconVerticalSolidList"/>
    <dgm:cxn modelId="{D44EE898-5B62-43FA-B33C-478BC6D9A0FC}" type="presParOf" srcId="{3960B7E3-C4CE-4ABA-BDB6-0D36FDC0A7DA}" destId="{ACFC7F38-E92D-4923-BE8E-93B02B585E40}" srcOrd="2" destOrd="0" presId="urn:microsoft.com/office/officeart/2018/2/layout/IconVerticalSolidList"/>
    <dgm:cxn modelId="{2C652BA4-925E-48A3-8C9E-D9CB0DFEF3DE}" type="presParOf" srcId="{ACFC7F38-E92D-4923-BE8E-93B02B585E40}" destId="{3C0F36D6-44E2-4302-8690-850F55562BF4}" srcOrd="0" destOrd="0" presId="urn:microsoft.com/office/officeart/2018/2/layout/IconVerticalSolidList"/>
    <dgm:cxn modelId="{B612538A-F29F-4BD8-B9D2-24FA490D78AE}" type="presParOf" srcId="{ACFC7F38-E92D-4923-BE8E-93B02B585E40}" destId="{33970268-CFDB-4690-B616-5E9517458FFF}" srcOrd="1" destOrd="0" presId="urn:microsoft.com/office/officeart/2018/2/layout/IconVerticalSolidList"/>
    <dgm:cxn modelId="{BE60A590-9E0F-4715-B6E3-274B1C3FC5F0}" type="presParOf" srcId="{ACFC7F38-E92D-4923-BE8E-93B02B585E40}" destId="{566ECB35-FD74-4D87-BCDA-14D257DC9C6F}" srcOrd="2" destOrd="0" presId="urn:microsoft.com/office/officeart/2018/2/layout/IconVerticalSolidList"/>
    <dgm:cxn modelId="{5F28395C-900D-4FF7-97F1-FA14BD2862B2}" type="presParOf" srcId="{ACFC7F38-E92D-4923-BE8E-93B02B585E40}" destId="{3B296733-30B8-40F0-9745-3F90A50E9F07}" srcOrd="3" destOrd="0" presId="urn:microsoft.com/office/officeart/2018/2/layout/IconVerticalSolidList"/>
    <dgm:cxn modelId="{1640B49D-F2C0-4824-8E34-3A2F2A61320B}" type="presParOf" srcId="{3960B7E3-C4CE-4ABA-BDB6-0D36FDC0A7DA}" destId="{5ACFE881-2234-48BE-BD5B-26425C0B0502}" srcOrd="3" destOrd="0" presId="urn:microsoft.com/office/officeart/2018/2/layout/IconVerticalSolidList"/>
    <dgm:cxn modelId="{8816B50F-5C2B-480A-A44A-A9EB0B12BD84}" type="presParOf" srcId="{3960B7E3-C4CE-4ABA-BDB6-0D36FDC0A7DA}" destId="{4EE10005-5DE8-48FC-A674-299B319633DD}" srcOrd="4" destOrd="0" presId="urn:microsoft.com/office/officeart/2018/2/layout/IconVerticalSolidList"/>
    <dgm:cxn modelId="{6FA40161-31FD-494E-A0EA-B1C241C6A171}" type="presParOf" srcId="{4EE10005-5DE8-48FC-A674-299B319633DD}" destId="{C5E9E28F-101C-4C77-BE79-15512F0DD080}" srcOrd="0" destOrd="0" presId="urn:microsoft.com/office/officeart/2018/2/layout/IconVerticalSolidList"/>
    <dgm:cxn modelId="{4881F707-83BF-4475-B2E3-6C6BA3E04740}" type="presParOf" srcId="{4EE10005-5DE8-48FC-A674-299B319633DD}" destId="{F13035D5-78F9-4BA7-8B7B-2F1AEAB48D8F}" srcOrd="1" destOrd="0" presId="urn:microsoft.com/office/officeart/2018/2/layout/IconVerticalSolidList"/>
    <dgm:cxn modelId="{79E5CEA6-1C83-4E97-BC64-2DD2D43ECFA6}" type="presParOf" srcId="{4EE10005-5DE8-48FC-A674-299B319633DD}" destId="{1F45D38F-710F-40CF-BCA8-17827C3D5E89}" srcOrd="2" destOrd="0" presId="urn:microsoft.com/office/officeart/2018/2/layout/IconVerticalSolidList"/>
    <dgm:cxn modelId="{E88F9FF2-B35A-4B85-B78C-6D2320096018}" type="presParOf" srcId="{4EE10005-5DE8-48FC-A674-299B319633DD}" destId="{422AC033-D8B1-43D6-94F0-94D595EDAD56}" srcOrd="3" destOrd="0" presId="urn:microsoft.com/office/officeart/2018/2/layout/IconVerticalSolidList"/>
    <dgm:cxn modelId="{C5C298B3-D413-4E87-8612-C563FEE82048}" type="presParOf" srcId="{3960B7E3-C4CE-4ABA-BDB6-0D36FDC0A7DA}" destId="{EB825320-8644-4896-A7DD-8BC046698D29}" srcOrd="5" destOrd="0" presId="urn:microsoft.com/office/officeart/2018/2/layout/IconVerticalSolidList"/>
    <dgm:cxn modelId="{5BD9269D-4F70-4B56-AC24-0C14F3C888B1}" type="presParOf" srcId="{3960B7E3-C4CE-4ABA-BDB6-0D36FDC0A7DA}" destId="{0A42CE0E-F734-4D2B-B89D-849AD4DB4FA3}" srcOrd="6" destOrd="0" presId="urn:microsoft.com/office/officeart/2018/2/layout/IconVerticalSolidList"/>
    <dgm:cxn modelId="{61340243-2A2B-41F8-860F-7956E94E0BA9}" type="presParOf" srcId="{0A42CE0E-F734-4D2B-B89D-849AD4DB4FA3}" destId="{5652536A-0DA0-4423-BD3E-7B8A369C1CAC}" srcOrd="0" destOrd="0" presId="urn:microsoft.com/office/officeart/2018/2/layout/IconVerticalSolidList"/>
    <dgm:cxn modelId="{E45B6A14-D379-46DC-ABA6-E0A64E077939}" type="presParOf" srcId="{0A42CE0E-F734-4D2B-B89D-849AD4DB4FA3}" destId="{03096E7B-D28B-44A7-9523-29D7FC7F6398}" srcOrd="1" destOrd="0" presId="urn:microsoft.com/office/officeart/2018/2/layout/IconVerticalSolidList"/>
    <dgm:cxn modelId="{80DBE234-E2CE-4B5A-8DA6-D61801B2DCD5}" type="presParOf" srcId="{0A42CE0E-F734-4D2B-B89D-849AD4DB4FA3}" destId="{F2EB17D7-3ECE-4BBA-9532-1E8E48F3BD60}" srcOrd="2" destOrd="0" presId="urn:microsoft.com/office/officeart/2018/2/layout/IconVerticalSolidList"/>
    <dgm:cxn modelId="{C494E35B-F382-4B7A-91AF-41017FF45FC9}" type="presParOf" srcId="{0A42CE0E-F734-4D2B-B89D-849AD4DB4FA3}" destId="{2DF3FD35-E959-42D1-BB34-399CB166FDE1}" srcOrd="3" destOrd="0" presId="urn:microsoft.com/office/officeart/2018/2/layout/IconVerticalSolidList"/>
    <dgm:cxn modelId="{C3C71AFE-8A1D-4841-807E-B6B1E067B01C}" type="presParOf" srcId="{3960B7E3-C4CE-4ABA-BDB6-0D36FDC0A7DA}" destId="{426EA541-C604-4175-9557-6B262C828E4E}" srcOrd="7" destOrd="0" presId="urn:microsoft.com/office/officeart/2018/2/layout/IconVerticalSolidList"/>
    <dgm:cxn modelId="{2573E444-DAC0-45B4-9975-2350CF6C1759}" type="presParOf" srcId="{3960B7E3-C4CE-4ABA-BDB6-0D36FDC0A7DA}" destId="{59B63F64-4906-43A8-9EF0-0FE69D97861D}" srcOrd="8" destOrd="0" presId="urn:microsoft.com/office/officeart/2018/2/layout/IconVerticalSolidList"/>
    <dgm:cxn modelId="{C9125E7C-DF13-4B36-86C9-5E9D50AFEC73}" type="presParOf" srcId="{59B63F64-4906-43A8-9EF0-0FE69D97861D}" destId="{5B03B0FE-22E5-4495-B1CB-87A3769125EF}" srcOrd="0" destOrd="0" presId="urn:microsoft.com/office/officeart/2018/2/layout/IconVerticalSolidList"/>
    <dgm:cxn modelId="{FC3396D2-1984-4D52-9360-4CE26577EC9E}" type="presParOf" srcId="{59B63F64-4906-43A8-9EF0-0FE69D97861D}" destId="{1662336F-6070-46AD-98A9-8384C3BF753E}" srcOrd="1" destOrd="0" presId="urn:microsoft.com/office/officeart/2018/2/layout/IconVerticalSolidList"/>
    <dgm:cxn modelId="{227C5A2B-6363-4425-8E59-DABC6690F6C8}" type="presParOf" srcId="{59B63F64-4906-43A8-9EF0-0FE69D97861D}" destId="{85F49ECE-F45E-4AD9-AFE7-1D52F0ABB41C}" srcOrd="2" destOrd="0" presId="urn:microsoft.com/office/officeart/2018/2/layout/IconVerticalSolidList"/>
    <dgm:cxn modelId="{3E4AE6C8-23B8-4439-8225-5E28A3817EF0}" type="presParOf" srcId="{59B63F64-4906-43A8-9EF0-0FE69D97861D}" destId="{51129617-6FAA-4E55-B9BF-0F7F99F50DC8}" srcOrd="3" destOrd="0" presId="urn:microsoft.com/office/officeart/2018/2/layout/IconVerticalSolidList"/>
    <dgm:cxn modelId="{ACBD223E-763A-4C27-A7BA-4614FE10A25E}" type="presParOf" srcId="{3960B7E3-C4CE-4ABA-BDB6-0D36FDC0A7DA}" destId="{328B363D-4B61-42FB-A53A-13A7D307A6C6}" srcOrd="9" destOrd="0" presId="urn:microsoft.com/office/officeart/2018/2/layout/IconVerticalSolidList"/>
    <dgm:cxn modelId="{D850D26B-48E2-4FAD-99BE-2EED8FC8CB92}" type="presParOf" srcId="{3960B7E3-C4CE-4ABA-BDB6-0D36FDC0A7DA}" destId="{D6B66678-D787-46BA-A0A1-09CD7BEBCE39}" srcOrd="10" destOrd="0" presId="urn:microsoft.com/office/officeart/2018/2/layout/IconVerticalSolidList"/>
    <dgm:cxn modelId="{FD092D23-8331-45DD-8CFF-44D632A2F672}" type="presParOf" srcId="{D6B66678-D787-46BA-A0A1-09CD7BEBCE39}" destId="{C1987F76-EE8F-4F9B-9E75-7DAF8EB131D2}" srcOrd="0" destOrd="0" presId="urn:microsoft.com/office/officeart/2018/2/layout/IconVerticalSolidList"/>
    <dgm:cxn modelId="{EC784409-7509-4863-9CBD-6FA6F46319A1}" type="presParOf" srcId="{D6B66678-D787-46BA-A0A1-09CD7BEBCE39}" destId="{7FB9632A-2F04-4C84-A1A5-BB4A4842E636}" srcOrd="1" destOrd="0" presId="urn:microsoft.com/office/officeart/2018/2/layout/IconVerticalSolidList"/>
    <dgm:cxn modelId="{12C15B1D-BD81-4EDC-B820-623550EE79CD}" type="presParOf" srcId="{D6B66678-D787-46BA-A0A1-09CD7BEBCE39}" destId="{B6657A73-4DAE-47CD-BC76-7E8124BCCA69}" srcOrd="2" destOrd="0" presId="urn:microsoft.com/office/officeart/2018/2/layout/IconVerticalSolidList"/>
    <dgm:cxn modelId="{4AD8888C-860A-4740-85A4-4A3BC742C739}" type="presParOf" srcId="{D6B66678-D787-46BA-A0A1-09CD7BEBCE39}" destId="{50FFCFC8-E969-4388-A803-D24663FD7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D70A1-BDEE-5544-99E2-D3A8020916EC}">
      <dsp:nvSpPr>
        <dsp:cNvPr id="0" name=""/>
        <dsp:cNvSpPr/>
      </dsp:nvSpPr>
      <dsp:spPr>
        <a:xfrm>
          <a:off x="0" y="2549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6EFBF-2848-6A44-AF14-261E674EC1E4}">
      <dsp:nvSpPr>
        <dsp:cNvPr id="0" name=""/>
        <dsp:cNvSpPr/>
      </dsp:nvSpPr>
      <dsp:spPr>
        <a:xfrm>
          <a:off x="0" y="2549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We will convert all the ECG signals into images using Continuous Wavelet Transform so that they can be fed as input to some CNN for classification.</a:t>
          </a:r>
          <a:endParaRPr lang="en-US" sz="2400" kern="1200" dirty="0"/>
        </a:p>
      </dsp:txBody>
      <dsp:txXfrm>
        <a:off x="0" y="2549"/>
        <a:ext cx="12618720" cy="869417"/>
      </dsp:txXfrm>
    </dsp:sp>
    <dsp:sp modelId="{E890CADB-890A-264F-9ACC-F5298F14FD12}">
      <dsp:nvSpPr>
        <dsp:cNvPr id="0" name=""/>
        <dsp:cNvSpPr/>
      </dsp:nvSpPr>
      <dsp:spPr>
        <a:xfrm>
          <a:off x="0" y="871967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74295-38F4-9C48-BD73-3AAA8D2A8654}">
      <dsp:nvSpPr>
        <dsp:cNvPr id="0" name=""/>
        <dsp:cNvSpPr/>
      </dsp:nvSpPr>
      <dsp:spPr>
        <a:xfrm>
          <a:off x="0" y="871967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We take CWT of all the signals and form a CWT Scalogram .</a:t>
          </a:r>
          <a:endParaRPr lang="en-US" sz="2400" kern="1200"/>
        </a:p>
      </dsp:txBody>
      <dsp:txXfrm>
        <a:off x="0" y="871967"/>
        <a:ext cx="12618720" cy="869417"/>
      </dsp:txXfrm>
    </dsp:sp>
    <dsp:sp modelId="{5E7A5B1E-3D4A-A44C-87D0-2CC2501F07C3}">
      <dsp:nvSpPr>
        <dsp:cNvPr id="0" name=""/>
        <dsp:cNvSpPr/>
      </dsp:nvSpPr>
      <dsp:spPr>
        <a:xfrm>
          <a:off x="0" y="1741384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4C064-5B05-8947-9203-903027B3EDCA}">
      <dsp:nvSpPr>
        <dsp:cNvPr id="0" name=""/>
        <dsp:cNvSpPr/>
      </dsp:nvSpPr>
      <dsp:spPr>
        <a:xfrm>
          <a:off x="0" y="1741384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Each scalogram is represented in colormap of type jet of 128 colors.</a:t>
          </a:r>
          <a:endParaRPr lang="en-US" sz="2400" kern="1200"/>
        </a:p>
      </dsp:txBody>
      <dsp:txXfrm>
        <a:off x="0" y="1741384"/>
        <a:ext cx="12618720" cy="869417"/>
      </dsp:txXfrm>
    </dsp:sp>
    <dsp:sp modelId="{7095DCC0-7366-CC4A-B601-A26522D85937}">
      <dsp:nvSpPr>
        <dsp:cNvPr id="0" name=""/>
        <dsp:cNvSpPr/>
      </dsp:nvSpPr>
      <dsp:spPr>
        <a:xfrm>
          <a:off x="0" y="2610802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7C41B-EB22-E64D-A90D-7BADE282F05F}">
      <dsp:nvSpPr>
        <dsp:cNvPr id="0" name=""/>
        <dsp:cNvSpPr/>
      </dsp:nvSpPr>
      <dsp:spPr>
        <a:xfrm>
          <a:off x="0" y="2610802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Scalogram is converted into image and saved in folder corresponding to each class.</a:t>
          </a:r>
          <a:endParaRPr lang="en-US" sz="2400" kern="1200"/>
        </a:p>
      </dsp:txBody>
      <dsp:txXfrm>
        <a:off x="0" y="2610802"/>
        <a:ext cx="12618720" cy="869417"/>
      </dsp:txXfrm>
    </dsp:sp>
    <dsp:sp modelId="{368D6506-E2D9-1E42-9FB2-7AE463122C73}">
      <dsp:nvSpPr>
        <dsp:cNvPr id="0" name=""/>
        <dsp:cNvSpPr/>
      </dsp:nvSpPr>
      <dsp:spPr>
        <a:xfrm>
          <a:off x="0" y="3480220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FFC97-D8A9-204B-80A3-537E2C4FB81A}">
      <dsp:nvSpPr>
        <dsp:cNvPr id="0" name=""/>
        <dsp:cNvSpPr/>
      </dsp:nvSpPr>
      <dsp:spPr>
        <a:xfrm>
          <a:off x="0" y="3480220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Each image is of size 227* 227 in RGB color format which used for the AlexNet.</a:t>
          </a:r>
          <a:endParaRPr lang="en-US" sz="2400" kern="1200"/>
        </a:p>
      </dsp:txBody>
      <dsp:txXfrm>
        <a:off x="0" y="3480220"/>
        <a:ext cx="12618720" cy="869417"/>
      </dsp:txXfrm>
    </dsp:sp>
    <dsp:sp modelId="{5AD1B9DD-C5AA-C24E-8A19-F03E70FC9F6B}">
      <dsp:nvSpPr>
        <dsp:cNvPr id="0" name=""/>
        <dsp:cNvSpPr/>
      </dsp:nvSpPr>
      <dsp:spPr>
        <a:xfrm>
          <a:off x="0" y="4349637"/>
          <a:ext cx="12618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0E5AB-7166-E74F-9F0E-8044F5CD3282}">
      <dsp:nvSpPr>
        <dsp:cNvPr id="0" name=""/>
        <dsp:cNvSpPr/>
      </dsp:nvSpPr>
      <dsp:spPr>
        <a:xfrm>
          <a:off x="0" y="4349637"/>
          <a:ext cx="12618720" cy="86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After conversion, we have total 1800 scalogram images saved  in three folders  corresponding to each category ARR, CHF and NSR.</a:t>
          </a:r>
          <a:endParaRPr lang="en-US" sz="2400" kern="1200"/>
        </a:p>
      </dsp:txBody>
      <dsp:txXfrm>
        <a:off x="0" y="4349637"/>
        <a:ext cx="12618720" cy="869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0E1EE-1747-4066-95A3-4F99C68C8A16}">
      <dsp:nvSpPr>
        <dsp:cNvPr id="0" name=""/>
        <dsp:cNvSpPr/>
      </dsp:nvSpPr>
      <dsp:spPr>
        <a:xfrm>
          <a:off x="0" y="40180"/>
          <a:ext cx="6818008" cy="757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98EB7-2F07-48C8-B7C5-19632A02B680}">
      <dsp:nvSpPr>
        <dsp:cNvPr id="0" name=""/>
        <dsp:cNvSpPr/>
      </dsp:nvSpPr>
      <dsp:spPr>
        <a:xfrm>
          <a:off x="229059" y="210555"/>
          <a:ext cx="416879" cy="41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428B1-8E94-475E-B421-7ED121B27679}">
      <dsp:nvSpPr>
        <dsp:cNvPr id="0" name=""/>
        <dsp:cNvSpPr/>
      </dsp:nvSpPr>
      <dsp:spPr>
        <a:xfrm>
          <a:off x="874999" y="0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Transfer learning is a process that involves fine tuning of a pre-trained model.</a:t>
          </a:r>
          <a:endParaRPr lang="en-US" sz="2000" kern="1200" dirty="0"/>
        </a:p>
      </dsp:txBody>
      <dsp:txXfrm>
        <a:off x="874999" y="0"/>
        <a:ext cx="5929533" cy="780885"/>
      </dsp:txXfrm>
    </dsp:sp>
    <dsp:sp modelId="{3C0F36D6-44E2-4302-8690-850F55562BF4}">
      <dsp:nvSpPr>
        <dsp:cNvPr id="0" name=""/>
        <dsp:cNvSpPr/>
      </dsp:nvSpPr>
      <dsp:spPr>
        <a:xfrm>
          <a:off x="0" y="1016288"/>
          <a:ext cx="6818008" cy="757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70268-CFDB-4690-B616-5E9517458FFF}">
      <dsp:nvSpPr>
        <dsp:cNvPr id="0" name=""/>
        <dsp:cNvSpPr/>
      </dsp:nvSpPr>
      <dsp:spPr>
        <a:xfrm>
          <a:off x="229059" y="1186663"/>
          <a:ext cx="416879" cy="41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96733-30B8-40F0-9745-3F90A50E9F07}">
      <dsp:nvSpPr>
        <dsp:cNvPr id="0" name=""/>
        <dsp:cNvSpPr/>
      </dsp:nvSpPr>
      <dsp:spPr>
        <a:xfrm>
          <a:off x="874999" y="947882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After making some changes to the network, we can perform a new task.</a:t>
          </a:r>
          <a:endParaRPr lang="en-US" sz="2000" kern="1200" dirty="0"/>
        </a:p>
      </dsp:txBody>
      <dsp:txXfrm>
        <a:off x="874999" y="947882"/>
        <a:ext cx="5929533" cy="780885"/>
      </dsp:txXfrm>
    </dsp:sp>
    <dsp:sp modelId="{C5E9E28F-101C-4C77-BE79-15512F0DD080}">
      <dsp:nvSpPr>
        <dsp:cNvPr id="0" name=""/>
        <dsp:cNvSpPr/>
      </dsp:nvSpPr>
      <dsp:spPr>
        <a:xfrm>
          <a:off x="0" y="1992395"/>
          <a:ext cx="6818008" cy="757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35D5-78F9-4BA7-8B7B-2F1AEAB48D8F}">
      <dsp:nvSpPr>
        <dsp:cNvPr id="0" name=""/>
        <dsp:cNvSpPr/>
      </dsp:nvSpPr>
      <dsp:spPr>
        <a:xfrm>
          <a:off x="229059" y="2162770"/>
          <a:ext cx="416879" cy="41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AC033-D8B1-43D6-94F0-94D595EDAD56}">
      <dsp:nvSpPr>
        <dsp:cNvPr id="0" name=""/>
        <dsp:cNvSpPr/>
      </dsp:nvSpPr>
      <dsp:spPr>
        <a:xfrm>
          <a:off x="874999" y="1935390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This also has the advantage of needing much less data so computation time becomes less.</a:t>
          </a:r>
          <a:endParaRPr lang="en-US" sz="2000" kern="1200" dirty="0"/>
        </a:p>
      </dsp:txBody>
      <dsp:txXfrm>
        <a:off x="874999" y="1935390"/>
        <a:ext cx="5929533" cy="780885"/>
      </dsp:txXfrm>
    </dsp:sp>
    <dsp:sp modelId="{5652536A-0DA0-4423-BD3E-7B8A369C1CAC}">
      <dsp:nvSpPr>
        <dsp:cNvPr id="0" name=""/>
        <dsp:cNvSpPr/>
      </dsp:nvSpPr>
      <dsp:spPr>
        <a:xfrm>
          <a:off x="0" y="2968502"/>
          <a:ext cx="6818008" cy="1146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96E7B-D28B-44A7-9523-29D7FC7F6398}">
      <dsp:nvSpPr>
        <dsp:cNvPr id="0" name=""/>
        <dsp:cNvSpPr/>
      </dsp:nvSpPr>
      <dsp:spPr>
        <a:xfrm>
          <a:off x="229059" y="3333594"/>
          <a:ext cx="416879" cy="41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3FD35-E959-42D1-BB34-399CB166FDE1}">
      <dsp:nvSpPr>
        <dsp:cNvPr id="0" name=""/>
        <dsp:cNvSpPr/>
      </dsp:nvSpPr>
      <dsp:spPr>
        <a:xfrm>
          <a:off x="874999" y="3094813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Transfer Learning is quick and easy rather than training a CNN from scratch which requires millions of input images, lots of training time and high speed efficient hardware.</a:t>
          </a:r>
          <a:endParaRPr lang="en-US" sz="1800" kern="1200" dirty="0"/>
        </a:p>
      </dsp:txBody>
      <dsp:txXfrm>
        <a:off x="874999" y="3094813"/>
        <a:ext cx="5929533" cy="780885"/>
      </dsp:txXfrm>
    </dsp:sp>
    <dsp:sp modelId="{5B03B0FE-22E5-4495-B1CB-87A3769125EF}">
      <dsp:nvSpPr>
        <dsp:cNvPr id="0" name=""/>
        <dsp:cNvSpPr/>
      </dsp:nvSpPr>
      <dsp:spPr>
        <a:xfrm>
          <a:off x="0" y="4310379"/>
          <a:ext cx="6818008" cy="757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2336F-6070-46AD-98A9-8384C3BF753E}">
      <dsp:nvSpPr>
        <dsp:cNvPr id="0" name=""/>
        <dsp:cNvSpPr/>
      </dsp:nvSpPr>
      <dsp:spPr>
        <a:xfrm>
          <a:off x="229059" y="4480754"/>
          <a:ext cx="416879" cy="4164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29617-6FAA-4E55-B9BF-0F7F99F50DC8}">
      <dsp:nvSpPr>
        <dsp:cNvPr id="0" name=""/>
        <dsp:cNvSpPr/>
      </dsp:nvSpPr>
      <dsp:spPr>
        <a:xfrm>
          <a:off x="874999" y="4241973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Pretrained models like </a:t>
          </a:r>
          <a:r>
            <a:rPr lang="en-IN" sz="2000" kern="1200" dirty="0" err="1"/>
            <a:t>SqueezeNet</a:t>
          </a:r>
          <a:r>
            <a:rPr lang="en-IN" sz="2000" kern="1200" dirty="0"/>
            <a:t>, </a:t>
          </a:r>
          <a:r>
            <a:rPr lang="en-IN" sz="2000" kern="1200" dirty="0" err="1"/>
            <a:t>AlexNet</a:t>
          </a:r>
          <a:r>
            <a:rPr lang="en-IN" sz="2000" kern="1200" dirty="0"/>
            <a:t>, and </a:t>
          </a:r>
          <a:r>
            <a:rPr lang="en-IN" sz="2000" kern="1200" dirty="0" err="1"/>
            <a:t>GoogLeNet</a:t>
          </a:r>
          <a:r>
            <a:rPr lang="en-IN" sz="2000" kern="1200" dirty="0"/>
            <a:t> are often used for transfer learning. </a:t>
          </a:r>
          <a:endParaRPr lang="en-US" sz="2000" kern="1200" dirty="0"/>
        </a:p>
      </dsp:txBody>
      <dsp:txXfrm>
        <a:off x="874999" y="4241973"/>
        <a:ext cx="5929533" cy="780885"/>
      </dsp:txXfrm>
    </dsp:sp>
    <dsp:sp modelId="{C1987F76-EE8F-4F9B-9E75-7DAF8EB131D2}">
      <dsp:nvSpPr>
        <dsp:cNvPr id="0" name=""/>
        <dsp:cNvSpPr/>
      </dsp:nvSpPr>
      <dsp:spPr>
        <a:xfrm>
          <a:off x="0" y="5286486"/>
          <a:ext cx="6818008" cy="11648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9632A-2F04-4C84-A1A5-BB4A4842E636}">
      <dsp:nvSpPr>
        <dsp:cNvPr id="0" name=""/>
        <dsp:cNvSpPr/>
      </dsp:nvSpPr>
      <dsp:spPr>
        <a:xfrm>
          <a:off x="229059" y="5660694"/>
          <a:ext cx="416879" cy="4164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FCFC8-E969-4388-A803-D24663FD709D}">
      <dsp:nvSpPr>
        <dsp:cNvPr id="0" name=""/>
        <dsp:cNvSpPr/>
      </dsp:nvSpPr>
      <dsp:spPr>
        <a:xfrm>
          <a:off x="874999" y="5444715"/>
          <a:ext cx="5929533" cy="78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44" tIns="82644" rIns="82644" bIns="826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 this work, </a:t>
          </a:r>
          <a:r>
            <a:rPr lang="en-IN" sz="2000" kern="1200" dirty="0" err="1"/>
            <a:t>AlexNet</a:t>
          </a:r>
          <a:r>
            <a:rPr lang="en-IN" sz="2000" kern="1200" dirty="0"/>
            <a:t> and </a:t>
          </a:r>
          <a:r>
            <a:rPr lang="en-IN" sz="2000" kern="1200" dirty="0" err="1"/>
            <a:t>SqueezeNet</a:t>
          </a:r>
          <a:r>
            <a:rPr lang="en-IN" sz="2000" kern="1200" dirty="0"/>
            <a:t> is chosen because there is no GPU, limited memory, and a need for good accuracy</a:t>
          </a:r>
          <a:r>
            <a:rPr lang="en-IN" sz="2000" b="0" i="0" kern="1200" dirty="0"/>
            <a:t>.</a:t>
          </a:r>
          <a:endParaRPr lang="en-US" sz="2000" kern="1200" dirty="0"/>
        </a:p>
      </dsp:txBody>
      <dsp:txXfrm>
        <a:off x="874999" y="5444715"/>
        <a:ext cx="5929533" cy="780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94D40-9C08-4E4C-B3FB-84467FA5F803}" type="datetimeFigureOut"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B21A1-62BE-4DEF-A01B-00A0DF468C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4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2e0f6587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d2e0f6587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d2e0f6587d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ee7774d7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dee7774d73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gdee7774d73_0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ee7774d73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dee7774d7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ee7774d7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gdee7774d7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ee7774d73_0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dee7774d7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>
          <a:extLst>
            <a:ext uri="{FF2B5EF4-FFF2-40B4-BE49-F238E27FC236}">
              <a16:creationId xmlns:a16="http://schemas.microsoft.com/office/drawing/2014/main" id="{03C007A5-7427-3411-1969-05CD190ED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>
            <a:extLst>
              <a:ext uri="{FF2B5EF4-FFF2-40B4-BE49-F238E27FC236}">
                <a16:creationId xmlns:a16="http://schemas.microsoft.com/office/drawing/2014/main" id="{9EFAF10C-AE15-B55D-E479-3D7E627F9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:notes">
            <a:extLst>
              <a:ext uri="{FF2B5EF4-FFF2-40B4-BE49-F238E27FC236}">
                <a16:creationId xmlns:a16="http://schemas.microsoft.com/office/drawing/2014/main" id="{6169EF85-6C82-4E0D-CE17-B9C2F800E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92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ee7774d7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dee7774d73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gdee7774d73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ee7774d7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gdee7774d7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7b7e7be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d7b7e7bec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gd7b7e7bec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2bfd98429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d2bfd98429_0_1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d2bfd98429_0_1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032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2bfd98429_0_1303"/>
          <p:cNvSpPr txBox="1">
            <a:spLocks noGrp="1"/>
          </p:cNvSpPr>
          <p:nvPr>
            <p:ph type="title"/>
          </p:nvPr>
        </p:nvSpPr>
        <p:spPr>
          <a:xfrm>
            <a:off x="812801" y="731520"/>
            <a:ext cx="10316160" cy="158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432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d2bfd98429_0_1303"/>
          <p:cNvSpPr txBox="1">
            <a:spLocks noGrp="1"/>
          </p:cNvSpPr>
          <p:nvPr>
            <p:ph type="body" idx="1"/>
          </p:nvPr>
        </p:nvSpPr>
        <p:spPr>
          <a:xfrm>
            <a:off x="812801" y="2592707"/>
            <a:ext cx="10316160" cy="46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48640" lvl="0" indent="-38404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●"/>
              <a:defRPr/>
            </a:lvl1pPr>
            <a:lvl2pPr marL="1097280" lvl="1" indent="-38404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○"/>
              <a:defRPr/>
            </a:lvl2pPr>
            <a:lvl3pPr marL="1645920" lvl="2" indent="-38404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■"/>
              <a:defRPr/>
            </a:lvl3pPr>
            <a:lvl4pPr marL="2194560" lvl="3" indent="-38404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●"/>
              <a:defRPr/>
            </a:lvl4pPr>
            <a:lvl5pPr marL="2743200" lvl="4" indent="-38404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○"/>
              <a:defRPr/>
            </a:lvl5pPr>
            <a:lvl6pPr marL="3291840" lvl="5" indent="-38404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■"/>
              <a:defRPr/>
            </a:lvl6pPr>
            <a:lvl7pPr marL="3840480" lvl="6" indent="-38404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●"/>
              <a:defRPr/>
            </a:lvl7pPr>
            <a:lvl8pPr marL="4389120" lvl="7" indent="-38404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○"/>
              <a:defRPr/>
            </a:lvl8pPr>
            <a:lvl9pPr marL="4937760" lvl="8" indent="-38404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gd2bfd98429_0_1303"/>
          <p:cNvSpPr txBox="1">
            <a:spLocks noGrp="1"/>
          </p:cNvSpPr>
          <p:nvPr>
            <p:ph type="dt" idx="10"/>
          </p:nvPr>
        </p:nvSpPr>
        <p:spPr>
          <a:xfrm>
            <a:off x="8646160" y="7249634"/>
            <a:ext cx="1094400" cy="43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d2bfd98429_0_1303"/>
          <p:cNvSpPr txBox="1">
            <a:spLocks noGrp="1"/>
          </p:cNvSpPr>
          <p:nvPr>
            <p:ph type="ftr" idx="11"/>
          </p:nvPr>
        </p:nvSpPr>
        <p:spPr>
          <a:xfrm>
            <a:off x="812801" y="7249634"/>
            <a:ext cx="7557120" cy="43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d2bfd98429_0_1303"/>
          <p:cNvSpPr txBox="1">
            <a:spLocks noGrp="1"/>
          </p:cNvSpPr>
          <p:nvPr>
            <p:ph type="sldNum" idx="12"/>
          </p:nvPr>
        </p:nvSpPr>
        <p:spPr>
          <a:xfrm>
            <a:off x="10308796" y="7249634"/>
            <a:ext cx="820080" cy="43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56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29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032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doi.org/10.1109/TKDE.2009.191" TargetMode="Externa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abs/1404.599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abs/1602.0736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1215271"/>
            <a:ext cx="7736205" cy="2602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n-US" sz="5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 Performance Cardiovascular Signal Classification System</a:t>
            </a:r>
            <a:endParaRPr lang="en-US" sz="5450" dirty="0"/>
          </a:p>
        </p:txBody>
      </p:sp>
      <p:sp>
        <p:nvSpPr>
          <p:cNvPr id="4" name="Text 1"/>
          <p:cNvSpPr/>
          <p:nvPr/>
        </p:nvSpPr>
        <p:spPr>
          <a:xfrm>
            <a:off x="703898" y="4118967"/>
            <a:ext cx="7736205" cy="2895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>
              <a:solidFill>
                <a:srgbClr val="161613"/>
              </a:solidFill>
              <a:latin typeface="Inter"/>
              <a:ea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A3D1E-5A2F-BAA1-2180-E858DC62D494}"/>
              </a:ext>
            </a:extLst>
          </p:cNvPr>
          <p:cNvSpPr txBox="1"/>
          <p:nvPr/>
        </p:nvSpPr>
        <p:spPr>
          <a:xfrm>
            <a:off x="3337200" y="5902200"/>
            <a:ext cx="560880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IN" sz="1900" dirty="0">
                <a:solidFill>
                  <a:srgbClr val="4285F4"/>
                </a:solidFill>
                <a:latin typeface="Trebuchet MS"/>
                <a:cs typeface="Segoe UI"/>
              </a:rPr>
              <a:t>​</a:t>
            </a:r>
          </a:p>
          <a:p>
            <a:pPr algn="r"/>
            <a:r>
              <a:rPr lang="en-IN" sz="1900" dirty="0">
                <a:solidFill>
                  <a:srgbClr val="292929"/>
                </a:solidFill>
                <a:latin typeface="Trebuchet MS"/>
                <a:cs typeface="Segoe UI"/>
              </a:rPr>
              <a:t>GUIDE NAME:  </a:t>
            </a:r>
            <a:r>
              <a:rPr lang="en-IN" sz="1900" dirty="0" err="1">
                <a:solidFill>
                  <a:srgbClr val="292929"/>
                </a:solidFill>
                <a:latin typeface="Trebuchet MS"/>
                <a:cs typeface="Segoe UI"/>
              </a:rPr>
              <a:t>Dr.</a:t>
            </a:r>
            <a:r>
              <a:rPr lang="en-IN" sz="1900" dirty="0">
                <a:solidFill>
                  <a:srgbClr val="292929"/>
                </a:solidFill>
                <a:latin typeface="Trebuchet MS"/>
                <a:cs typeface="Segoe UI"/>
              </a:rPr>
              <a:t> </a:t>
            </a:r>
            <a:r>
              <a:rPr lang="en-IN" sz="1900" dirty="0">
                <a:solidFill>
                  <a:srgbClr val="292929"/>
                </a:solidFill>
                <a:latin typeface="Arial"/>
                <a:cs typeface="Segoe UI"/>
              </a:rPr>
              <a:t>MUNEESWARAN</a:t>
            </a:r>
            <a:r>
              <a:rPr lang="en-IN" sz="1900" dirty="0">
                <a:solidFill>
                  <a:srgbClr val="292929"/>
                </a:solidFill>
                <a:latin typeface="Trebuchet MS"/>
                <a:cs typeface="Segoe UI"/>
              </a:rPr>
              <a:t> </a:t>
            </a:r>
            <a:r>
              <a:rPr lang="en-IN" sz="1900" dirty="0">
                <a:solidFill>
                  <a:srgbClr val="292929"/>
                </a:solidFill>
                <a:latin typeface="Arial"/>
                <a:cs typeface="Segoe UI"/>
              </a:rPr>
              <a:t>P</a:t>
            </a:r>
            <a:r>
              <a:rPr lang="en-IN" sz="1900" dirty="0">
                <a:solidFill>
                  <a:srgbClr val="292929"/>
                </a:solidFill>
                <a:latin typeface="Trebuchet MS"/>
                <a:cs typeface="Segoe UI"/>
              </a:rPr>
              <a:t> </a:t>
            </a:r>
            <a:r>
              <a:rPr lang="en-IN" sz="1900" dirty="0">
                <a:solidFill>
                  <a:srgbClr val="4285F4"/>
                </a:solidFill>
                <a:latin typeface="Trebuchet MS"/>
                <a:cs typeface="Segoe UI"/>
              </a:rPr>
              <a:t>​</a:t>
            </a:r>
          </a:p>
          <a:p>
            <a:pPr algn="r"/>
            <a:r>
              <a:rPr lang="en-IN" sz="1900">
                <a:solidFill>
                  <a:srgbClr val="4285F4"/>
                </a:solidFill>
                <a:latin typeface="Proxima Nova"/>
                <a:cs typeface="Segoe UI"/>
              </a:rPr>
              <a:t>​</a:t>
            </a:r>
          </a:p>
          <a:p>
            <a:pPr algn="r"/>
            <a:r>
              <a:rPr lang="en-IN" sz="1900" b="1" dirty="0">
                <a:solidFill>
                  <a:srgbClr val="292929"/>
                </a:solidFill>
                <a:latin typeface="Proxima Nova"/>
                <a:cs typeface="Segoe UI"/>
              </a:rPr>
              <a:t>TEAM MEMBERS: </a:t>
            </a:r>
            <a:r>
              <a:rPr lang="en-US" sz="1900" dirty="0">
                <a:solidFill>
                  <a:srgbClr val="4285F4"/>
                </a:solidFill>
                <a:latin typeface="Proxima Nova"/>
                <a:cs typeface="Segoe UI"/>
              </a:rPr>
              <a:t>​</a:t>
            </a:r>
            <a:endParaRPr lang="en-US"/>
          </a:p>
          <a:p>
            <a:pPr algn="r"/>
            <a:r>
              <a:rPr lang="en-IN" sz="1900" dirty="0">
                <a:solidFill>
                  <a:srgbClr val="292929"/>
                </a:solidFill>
                <a:latin typeface="Proxima Nova"/>
                <a:cs typeface="Segoe UI"/>
              </a:rPr>
              <a:t>AARYAN RAJ (B210491CS)</a:t>
            </a:r>
            <a:r>
              <a:rPr lang="en-US" sz="1900" dirty="0">
                <a:solidFill>
                  <a:srgbClr val="4285F4"/>
                </a:solidFill>
                <a:latin typeface="Proxima Nova"/>
                <a:cs typeface="Segoe UI"/>
              </a:rPr>
              <a:t>​</a:t>
            </a:r>
          </a:p>
          <a:p>
            <a:pPr algn="r"/>
            <a:r>
              <a:rPr lang="en-IN" sz="1900" dirty="0">
                <a:solidFill>
                  <a:srgbClr val="292929"/>
                </a:solidFill>
                <a:latin typeface="Proxima Nova"/>
                <a:cs typeface="Segoe UI"/>
              </a:rPr>
              <a:t>Md. TAHSEEN RAZA(B210562CS)</a:t>
            </a:r>
            <a:r>
              <a:rPr lang="en-US" sz="1900" dirty="0">
                <a:solidFill>
                  <a:srgbClr val="4285F4"/>
                </a:solidFill>
                <a:latin typeface="Proxima Nova"/>
                <a:cs typeface="Segoe UI"/>
              </a:rPr>
              <a:t>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9B596-2759-885A-7843-19A7DEFC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1767"/>
            <a:ext cx="11186160" cy="924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200" b="1" dirty="0"/>
              <a:t>ECG to CWT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CDA170-4067-C7BF-8CB4-D5654DB4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2" y="1367816"/>
            <a:ext cx="9981987" cy="5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0" name="Rectangle 38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Google Shape;387;p14"/>
          <p:cNvSpPr txBox="1">
            <a:spLocks noGrp="1"/>
          </p:cNvSpPr>
          <p:nvPr>
            <p:ph type="body" idx="1"/>
          </p:nvPr>
        </p:nvSpPr>
        <p:spPr>
          <a:xfrm>
            <a:off x="456417" y="99414"/>
            <a:ext cx="5979478" cy="1576986"/>
          </a:xfrm>
          <a:prstGeom prst="rect">
            <a:avLst/>
          </a:prstGeom>
        </p:spPr>
        <p:txBody>
          <a:bodyPr spcFirstLastPara="1" lIns="109710" tIns="54840" rIns="109710" bIns="54840" anchor="ctr" anchorCtr="0">
            <a:normAutofit/>
          </a:bodyPr>
          <a:lstStyle/>
          <a:p>
            <a:r>
              <a:rPr lang="en-IN" sz="2400" b="1" dirty="0"/>
              <a:t>2. ECG to Scalogram :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631D3B-730E-CB3A-6C66-8D67BEAF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438704"/>
            <a:ext cx="7008872" cy="53922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2A44EC-C14C-46EF-3375-CEA8D187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84" y="1398610"/>
            <a:ext cx="7381570" cy="41154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2e0f6587d_0_32"/>
          <p:cNvSpPr txBox="1">
            <a:spLocks noGrp="1"/>
          </p:cNvSpPr>
          <p:nvPr>
            <p:ph type="title"/>
          </p:nvPr>
        </p:nvSpPr>
        <p:spPr>
          <a:xfrm>
            <a:off x="343175" y="222870"/>
            <a:ext cx="5128200" cy="78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dirty="0"/>
              <a:t>CWT Results</a:t>
            </a:r>
            <a:endParaRPr dirty="0"/>
          </a:p>
        </p:txBody>
      </p:sp>
      <p:sp>
        <p:nvSpPr>
          <p:cNvPr id="555" name="Google Shape;555;gd2e0f6587d_0_32"/>
          <p:cNvSpPr txBox="1"/>
          <p:nvPr/>
        </p:nvSpPr>
        <p:spPr>
          <a:xfrm>
            <a:off x="1097280" y="7269480"/>
            <a:ext cx="2995560" cy="53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en-IN" sz="204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 Data Scalograms</a:t>
            </a:r>
            <a:endParaRPr sz="204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gd2e0f6587d_0_32"/>
          <p:cNvSpPr txBox="1"/>
          <p:nvPr/>
        </p:nvSpPr>
        <p:spPr>
          <a:xfrm>
            <a:off x="5917860" y="6978060"/>
            <a:ext cx="2995560" cy="53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en-IN" sz="204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CHF Data Scalograms</a:t>
            </a:r>
            <a:endParaRPr sz="204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7" name="Google Shape;557;gd2e0f6587d_0_32"/>
          <p:cNvSpPr txBox="1"/>
          <p:nvPr/>
        </p:nvSpPr>
        <p:spPr>
          <a:xfrm>
            <a:off x="10855516" y="7269480"/>
            <a:ext cx="3063240" cy="53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en-IN" sz="204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NSR Data Scalograms</a:t>
            </a:r>
            <a:endParaRPr sz="204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A blue folder with white text&#10;&#10;Description automatically generated">
            <a:extLst>
              <a:ext uri="{FF2B5EF4-FFF2-40B4-BE49-F238E27FC236}">
                <a16:creationId xmlns:a16="http://schemas.microsoft.com/office/drawing/2014/main" id="{059C378C-E7CB-62AE-56A2-6D634C01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90" y="782219"/>
            <a:ext cx="4483100" cy="15494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0C4A39-2626-DF2E-C4C5-C204723641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" r="1962" b="22571"/>
          <a:stretch/>
        </p:blipFill>
        <p:spPr>
          <a:xfrm>
            <a:off x="132560" y="3251199"/>
            <a:ext cx="4504914" cy="366686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A316C7-0812-E0BF-60B4-11160DAC6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548" y="3251200"/>
            <a:ext cx="4808317" cy="366686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3D12761-67AB-6428-14B3-13EEB7777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40" y="3441700"/>
            <a:ext cx="5034460" cy="347636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CE8F917-9B6A-1DB3-75EF-2DC6C2BCB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839" y="3346449"/>
            <a:ext cx="5034460" cy="34763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495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E5226-5CDF-7BF3-FDA6-986D28ABB6BE}"/>
              </a:ext>
            </a:extLst>
          </p:cNvPr>
          <p:cNvSpPr txBox="1"/>
          <p:nvPr/>
        </p:nvSpPr>
        <p:spPr>
          <a:xfrm>
            <a:off x="939986" y="364309"/>
            <a:ext cx="2662747" cy="265237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Split Scheme: </a:t>
            </a:r>
          </a:p>
        </p:txBody>
      </p:sp>
      <p:pic>
        <p:nvPicPr>
          <p:cNvPr id="7" name="Picture 6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2050D62A-153D-2103-19B5-C3EBBBBD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237" y="1370584"/>
            <a:ext cx="4829819" cy="548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4EA47E-3C3B-33F3-C091-B59CACCFF7D2}"/>
              </a:ext>
            </a:extLst>
          </p:cNvPr>
          <p:cNvSpPr txBox="1"/>
          <p:nvPr/>
        </p:nvSpPr>
        <p:spPr>
          <a:xfrm>
            <a:off x="3356254" y="2334982"/>
            <a:ext cx="6526782" cy="4707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Total images generated:</a:t>
            </a:r>
            <a:r>
              <a:rPr lang="en-US" sz="2000" dirty="0"/>
              <a:t> 18,00 time-frequency images (600 per class).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Training data(80%):</a:t>
            </a:r>
            <a:r>
              <a:rPr lang="en-US" sz="2000" dirty="0"/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1440 images (480 per class)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Testing Set (20%)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 360 images (120 per class)</a:t>
            </a: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Internal Validation During Training</a:t>
            </a:r>
            <a:r>
              <a:rPr lang="en-US" sz="2000" b="1" dirty="0"/>
              <a:t>:</a:t>
            </a:r>
            <a:r>
              <a:rPr lang="en-US" sz="2000" dirty="0"/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From the training set (1440 images):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Training 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1152 images (384 per class)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Validation 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288 images (96 per class)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Models used:</a:t>
            </a:r>
            <a:r>
              <a:rPr lang="en-US" sz="2000" dirty="0"/>
              <a:t> </a:t>
            </a:r>
            <a:r>
              <a:rPr lang="en-US" sz="2000" dirty="0" err="1"/>
              <a:t>AlexNet</a:t>
            </a:r>
            <a:r>
              <a:rPr lang="en-US" sz="2000" dirty="0"/>
              <a:t>, </a:t>
            </a:r>
            <a:r>
              <a:rPr lang="en-US" sz="2000" dirty="0" err="1"/>
              <a:t>SqueezeNet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Training process:</a:t>
            </a:r>
            <a:r>
              <a:rPr lang="en-US" sz="2000" dirty="0"/>
              <a:t> Models were trained until they reached the best performance on the validation data set.</a:t>
            </a:r>
          </a:p>
        </p:txBody>
      </p:sp>
    </p:spTree>
    <p:extLst>
      <p:ext uri="{BB962C8B-B14F-4D97-AF65-F5344CB8AC3E}">
        <p14:creationId xmlns:p14="http://schemas.microsoft.com/office/powerpoint/2010/main" val="192696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e7774d73_0_294"/>
          <p:cNvSpPr txBox="1">
            <a:spLocks noGrp="1"/>
          </p:cNvSpPr>
          <p:nvPr>
            <p:ph type="title"/>
          </p:nvPr>
        </p:nvSpPr>
        <p:spPr>
          <a:xfrm>
            <a:off x="497192" y="416814"/>
            <a:ext cx="9417240" cy="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b="1" dirty="0"/>
              <a:t>Transfer Learning </a:t>
            </a:r>
          </a:p>
        </p:txBody>
      </p:sp>
      <p:sp>
        <p:nvSpPr>
          <p:cNvPr id="263" name="Google Shape;263;gdee7774d73_0_294"/>
          <p:cNvSpPr txBox="1"/>
          <p:nvPr/>
        </p:nvSpPr>
        <p:spPr>
          <a:xfrm>
            <a:off x="9734460" y="7695462"/>
            <a:ext cx="5817960" cy="73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IN" sz="168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https://doi.org/10.1109/TKDE.2009.191</a:t>
            </a:r>
            <a:endParaRPr lang="en-IN"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lang="en-IN"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6DB7730E-9509-386B-9E93-623C6F9F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82" y="2291422"/>
            <a:ext cx="6819392" cy="4360672"/>
          </a:xfrm>
          <a:prstGeom prst="rect">
            <a:avLst/>
          </a:prstGeom>
        </p:spPr>
      </p:pic>
      <p:graphicFrame>
        <p:nvGraphicFramePr>
          <p:cNvPr id="267" name="Google Shape;261;gdee7774d73_0_294">
            <a:extLst>
              <a:ext uri="{FF2B5EF4-FFF2-40B4-BE49-F238E27FC236}">
                <a16:creationId xmlns:a16="http://schemas.microsoft.com/office/drawing/2014/main" id="{1CDDFB75-AD6B-8042-5F49-292D62993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220104"/>
              </p:ext>
            </p:extLst>
          </p:nvPr>
        </p:nvGraphicFramePr>
        <p:xfrm>
          <a:off x="497192" y="1225980"/>
          <a:ext cx="6818008" cy="6491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ee7774d73_0_302"/>
          <p:cNvSpPr txBox="1">
            <a:spLocks noGrp="1"/>
          </p:cNvSpPr>
          <p:nvPr>
            <p:ph type="title"/>
          </p:nvPr>
        </p:nvSpPr>
        <p:spPr>
          <a:xfrm>
            <a:off x="846900" y="287040"/>
            <a:ext cx="7858800" cy="86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dirty="0" err="1"/>
              <a:t>AlexNet</a:t>
            </a:r>
            <a:r>
              <a:rPr lang="en-IN" dirty="0"/>
              <a:t> </a:t>
            </a:r>
            <a:endParaRPr dirty="0"/>
          </a:p>
        </p:txBody>
      </p:sp>
      <p:sp>
        <p:nvSpPr>
          <p:cNvPr id="269" name="Google Shape;269;gdee7774d73_0_302"/>
          <p:cNvSpPr txBox="1">
            <a:spLocks noGrp="1"/>
          </p:cNvSpPr>
          <p:nvPr>
            <p:ph type="body" idx="1"/>
          </p:nvPr>
        </p:nvSpPr>
        <p:spPr>
          <a:xfrm>
            <a:off x="846900" y="1151400"/>
            <a:ext cx="13051980" cy="304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 fontScale="25000" lnSpcReduction="20000"/>
          </a:bodyPr>
          <a:lstStyle/>
          <a:p>
            <a:pPr marL="586740" indent="-457200" algn="just">
              <a:lnSpc>
                <a:spcPct val="120000"/>
              </a:lnSpc>
              <a:buSzPts val="1900"/>
              <a:buFont typeface="Courier New" panose="02070309020205020404" pitchFamily="49" charset="0"/>
              <a:buChar char="o"/>
            </a:pPr>
            <a:r>
              <a:rPr lang="en-IN" sz="7200" dirty="0" err="1">
                <a:ea typeface="Raleway"/>
                <a:cs typeface="Raleway"/>
                <a:sym typeface="Raleway"/>
              </a:rPr>
              <a:t>AlexNet</a:t>
            </a:r>
            <a:r>
              <a:rPr lang="en-IN" sz="7200" dirty="0">
                <a:ea typeface="Raleway"/>
                <a:cs typeface="Raleway"/>
                <a:sym typeface="Raleway"/>
              </a:rPr>
              <a:t> is pretrained CNN that has been trained on approx. 1.2 million images from the ImageNet Dataset.</a:t>
            </a:r>
            <a:endParaRPr sz="7200" dirty="0">
              <a:ea typeface="Raleway"/>
              <a:cs typeface="Raleway"/>
              <a:sym typeface="Raleway"/>
            </a:endParaRPr>
          </a:p>
          <a:p>
            <a:pPr marL="586740" indent="-457200" algn="just">
              <a:lnSpc>
                <a:spcPct val="120000"/>
              </a:lnSpc>
              <a:buSzPts val="1900"/>
              <a:buFont typeface="Courier New" panose="02070309020205020404" pitchFamily="49" charset="0"/>
              <a:buChar char="o"/>
            </a:pPr>
            <a:r>
              <a:rPr lang="en-IN" sz="7200" dirty="0">
                <a:ea typeface="Raleway"/>
                <a:cs typeface="Raleway"/>
                <a:sym typeface="Raleway"/>
              </a:rPr>
              <a:t>The model has 8 layers and classify images into 1000 different object categories.</a:t>
            </a:r>
          </a:p>
          <a:p>
            <a:pPr marL="586740" indent="-457200" algn="just">
              <a:lnSpc>
                <a:spcPct val="120000"/>
              </a:lnSpc>
              <a:buSzPts val="1900"/>
              <a:buFont typeface="Courier New" panose="02070309020205020404" pitchFamily="49" charset="0"/>
              <a:buChar char="o"/>
            </a:pPr>
            <a:r>
              <a:rPr lang="en-IN" sz="7200" dirty="0" err="1">
                <a:ea typeface="Raleway"/>
                <a:cs typeface="Raleway"/>
                <a:sym typeface="Raleway"/>
              </a:rPr>
              <a:t>Relu</a:t>
            </a:r>
            <a:r>
              <a:rPr lang="en-IN" sz="7200" dirty="0">
                <a:ea typeface="Raleway"/>
                <a:cs typeface="Raleway"/>
                <a:sym typeface="Raleway"/>
              </a:rPr>
              <a:t> is applied after every convolutional and fully connected layer.</a:t>
            </a:r>
            <a:endParaRPr sz="7200" dirty="0">
              <a:ea typeface="Raleway"/>
              <a:cs typeface="Raleway"/>
              <a:sym typeface="Raleway"/>
            </a:endParaRPr>
          </a:p>
          <a:p>
            <a:pPr marL="586740" indent="-457200" algn="just">
              <a:lnSpc>
                <a:spcPct val="120000"/>
              </a:lnSpc>
              <a:buSzPts val="1900"/>
              <a:buFont typeface="Courier New" panose="02070309020205020404" pitchFamily="49" charset="0"/>
              <a:buChar char="o"/>
            </a:pPr>
            <a:r>
              <a:rPr lang="en-IN" sz="7200" dirty="0">
                <a:ea typeface="Raleway"/>
                <a:cs typeface="Raleway"/>
                <a:sym typeface="Raleway"/>
              </a:rPr>
              <a:t>The </a:t>
            </a:r>
            <a:r>
              <a:rPr lang="en-IN" sz="7200" dirty="0" err="1">
                <a:ea typeface="Raleway"/>
                <a:cs typeface="Raleway"/>
                <a:sym typeface="Raleway"/>
              </a:rPr>
              <a:t>AlexNet</a:t>
            </a:r>
            <a:r>
              <a:rPr lang="en-IN" sz="7200" dirty="0">
                <a:ea typeface="Raleway"/>
                <a:cs typeface="Raleway"/>
                <a:sym typeface="Raleway"/>
              </a:rPr>
              <a:t> has an input image of RGB Image of size of 227x227.</a:t>
            </a:r>
          </a:p>
          <a:p>
            <a:pPr indent="-419100" algn="just">
              <a:lnSpc>
                <a:spcPct val="120000"/>
              </a:lnSpc>
              <a:spcAft>
                <a:spcPts val="1200"/>
              </a:spcAft>
              <a:buSzPts val="1900"/>
              <a:buFont typeface="Courier New" panose="02070309020205020404" pitchFamily="49" charset="0"/>
              <a:buChar char="o"/>
            </a:pPr>
            <a:r>
              <a:rPr lang="en-IN" sz="7200" dirty="0">
                <a:ea typeface="Raleway"/>
                <a:cs typeface="Raleway"/>
                <a:sym typeface="Raleway"/>
              </a:rPr>
              <a:t>Dropout is applied before the first and the second fully connected layer. </a:t>
            </a:r>
          </a:p>
          <a:p>
            <a:pPr indent="-419100" algn="just">
              <a:lnSpc>
                <a:spcPct val="120000"/>
              </a:lnSpc>
              <a:spcAft>
                <a:spcPts val="1200"/>
              </a:spcAft>
              <a:buSzPts val="1900"/>
              <a:buFont typeface="Courier New" panose="02070309020205020404" pitchFamily="49" charset="0"/>
              <a:buChar char="o"/>
            </a:pPr>
            <a:r>
              <a:rPr lang="en-IN" sz="7200" dirty="0">
                <a:ea typeface="Raleway"/>
                <a:cs typeface="Raleway"/>
                <a:sym typeface="Raleway"/>
              </a:rPr>
              <a:t>The key feature of </a:t>
            </a:r>
            <a:r>
              <a:rPr lang="en-IN" sz="7200" dirty="0" err="1">
                <a:ea typeface="Raleway"/>
                <a:cs typeface="Raleway"/>
                <a:sym typeface="Raleway"/>
              </a:rPr>
              <a:t>AlexNet</a:t>
            </a:r>
            <a:r>
              <a:rPr lang="en-IN" sz="7200" dirty="0">
                <a:ea typeface="Raleway"/>
                <a:cs typeface="Raleway"/>
                <a:sym typeface="Raleway"/>
              </a:rPr>
              <a:t> is training on GPU architecture.</a:t>
            </a:r>
          </a:p>
          <a:p>
            <a:pPr marL="129540" indent="0" algn="just">
              <a:lnSpc>
                <a:spcPct val="120000"/>
              </a:lnSpc>
              <a:spcAft>
                <a:spcPts val="1200"/>
              </a:spcAft>
              <a:buSzPts val="1900"/>
              <a:buNone/>
            </a:pPr>
            <a:endParaRPr lang="en-IN" sz="7200" dirty="0">
              <a:ea typeface="Raleway"/>
              <a:cs typeface="Raleway"/>
              <a:sym typeface="Raleway"/>
            </a:endParaRPr>
          </a:p>
          <a:p>
            <a:pPr indent="-419100" algn="just">
              <a:lnSpc>
                <a:spcPct val="100000"/>
              </a:lnSpc>
              <a:spcAft>
                <a:spcPts val="1200"/>
              </a:spcAft>
              <a:buSzPts val="1900"/>
              <a:buFont typeface="Raleway"/>
              <a:buChar char="●"/>
            </a:pPr>
            <a:endParaRPr lang="en-IN" sz="2400" dirty="0">
              <a:latin typeface="Raleway"/>
              <a:ea typeface="Raleway"/>
              <a:cs typeface="Raleway"/>
              <a:sym typeface="Raleway"/>
            </a:endParaRPr>
          </a:p>
          <a:p>
            <a:pPr indent="-419100" algn="just">
              <a:lnSpc>
                <a:spcPct val="100000"/>
              </a:lnSpc>
              <a:spcAft>
                <a:spcPts val="1200"/>
              </a:spcAft>
              <a:buSzPts val="1900"/>
              <a:buFont typeface="Raleway"/>
              <a:buChar char="●"/>
            </a:pPr>
            <a:endParaRPr lang="en-IN" sz="228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0" name="Google Shape;270;gdee7774d73_0_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561" y="4274640"/>
            <a:ext cx="12940319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42E62-B4E7-265E-2D07-4ECFBF0D3D75}"/>
              </a:ext>
            </a:extLst>
          </p:cNvPr>
          <p:cNvSpPr txBox="1"/>
          <p:nvPr/>
        </p:nvSpPr>
        <p:spPr>
          <a:xfrm>
            <a:off x="6583680" y="7583269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https://arxiv.org/abs/1404.5997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>
            <a:spLocks noGrp="1"/>
          </p:cNvSpPr>
          <p:nvPr>
            <p:ph type="body" idx="1"/>
          </p:nvPr>
        </p:nvSpPr>
        <p:spPr>
          <a:xfrm>
            <a:off x="812800" y="565266"/>
            <a:ext cx="12454312" cy="668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b="1" dirty="0"/>
              <a:t>3. </a:t>
            </a:r>
            <a:r>
              <a:rPr lang="en-IN" b="1" dirty="0" err="1"/>
              <a:t>Implimentation</a:t>
            </a:r>
            <a:r>
              <a:rPr lang="en-IN" b="1" dirty="0"/>
              <a:t> of </a:t>
            </a:r>
            <a:r>
              <a:rPr lang="en-IN" b="1" dirty="0" err="1"/>
              <a:t>AlexNet</a:t>
            </a:r>
            <a:r>
              <a:rPr lang="en-IN" b="1" dirty="0"/>
              <a:t>:</a:t>
            </a:r>
            <a:endParaRPr dirty="0"/>
          </a:p>
          <a:p>
            <a:pPr indent="-274320">
              <a:buNone/>
            </a:pP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609C5-0324-9F15-D5D5-7E0FD4AE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60" y="1422423"/>
            <a:ext cx="9981197" cy="6213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ee7774d73_0_98"/>
          <p:cNvSpPr txBox="1"/>
          <p:nvPr/>
        </p:nvSpPr>
        <p:spPr>
          <a:xfrm>
            <a:off x="755460" y="1906321"/>
            <a:ext cx="5416920" cy="601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114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Results of the </a:t>
            </a:r>
            <a:r>
              <a:rPr lang="en-IN" sz="216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transfer learning model can be seen in the below image. </a:t>
            </a:r>
            <a:r>
              <a:rPr lang="en-IN" sz="216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model tuned to fit our dataset is giving us 98.33% accuracy. </a:t>
            </a:r>
            <a:endParaRPr sz="216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48640" indent="-4114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Although this accuracy can be increased by fine tuning the model and also by training the model for a longer time to get a fully trained model with higher accuracy and better overall metrics.</a:t>
            </a:r>
            <a:endParaRPr sz="216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gdee7774d73_0_98"/>
          <p:cNvSpPr txBox="1">
            <a:spLocks noGrp="1"/>
          </p:cNvSpPr>
          <p:nvPr>
            <p:ph type="title"/>
          </p:nvPr>
        </p:nvSpPr>
        <p:spPr>
          <a:xfrm>
            <a:off x="755471" y="820110"/>
            <a:ext cx="10316160" cy="158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/>
              <a:t>AlexNet Results</a:t>
            </a:r>
            <a:endParaRPr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F6300B13-1BEE-B441-FDB9-D722FB0E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74" y="1612650"/>
            <a:ext cx="8333026" cy="56336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ee7774d73_0_309"/>
          <p:cNvSpPr txBox="1">
            <a:spLocks noGrp="1"/>
          </p:cNvSpPr>
          <p:nvPr>
            <p:ph type="title"/>
          </p:nvPr>
        </p:nvSpPr>
        <p:spPr>
          <a:xfrm>
            <a:off x="624221" y="680070"/>
            <a:ext cx="131526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 fontScale="90000"/>
          </a:bodyPr>
          <a:lstStyle/>
          <a:p>
            <a:pPr>
              <a:buSzPct val="111111"/>
            </a:pPr>
            <a:r>
              <a:rPr lang="en-IN" dirty="0" err="1"/>
              <a:t>SqueezeNet</a:t>
            </a:r>
            <a:endParaRPr dirty="0"/>
          </a:p>
        </p:txBody>
      </p:sp>
      <p:sp>
        <p:nvSpPr>
          <p:cNvPr id="277" name="Google Shape;277;gdee7774d73_0_309"/>
          <p:cNvSpPr txBox="1">
            <a:spLocks noGrp="1"/>
          </p:cNvSpPr>
          <p:nvPr>
            <p:ph type="body" idx="1"/>
          </p:nvPr>
        </p:nvSpPr>
        <p:spPr>
          <a:xfrm>
            <a:off x="812790" y="1654260"/>
            <a:ext cx="7502400" cy="6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 fontScale="85000" lnSpcReduction="20000"/>
          </a:bodyPr>
          <a:lstStyle/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It is a deep convolutional neural network (CNN) with compressed architecture design.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The Model contains relatively small amount of parameter.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It tries to achieve </a:t>
            </a:r>
            <a:r>
              <a:rPr lang="en-IN" sz="2280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 level accuracy on ImageNet Dataset with 50 times fewer parameters.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It requires less communication across servers during distributed training.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It requires less bandwidth to export a New model from the cloud.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It is more feasible to deploy on the customized hardware with limited memory.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  <a:p>
            <a:pPr indent="-386524" algn="just">
              <a:lnSpc>
                <a:spcPct val="150000"/>
              </a:lnSpc>
              <a:spcAft>
                <a:spcPts val="1200"/>
              </a:spcAft>
              <a:buSzPct val="100000"/>
              <a:buFont typeface="Raleway"/>
              <a:buChar char="●"/>
            </a:pP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Fire Module : It is the building block used in the </a:t>
            </a:r>
            <a:r>
              <a:rPr lang="en-IN" sz="2280" dirty="0" err="1"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280" dirty="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28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gdee7774d73_0_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6700" y="2280211"/>
            <a:ext cx="6143700" cy="38183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17E13-69F3-A4C7-28CC-4BF838B34DB1}"/>
              </a:ext>
            </a:extLst>
          </p:cNvPr>
          <p:cNvSpPr txBox="1"/>
          <p:nvPr/>
        </p:nvSpPr>
        <p:spPr>
          <a:xfrm>
            <a:off x="7480300" y="754953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https://arxiv.org/abs/1602.07360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>
          <a:extLst>
            <a:ext uri="{FF2B5EF4-FFF2-40B4-BE49-F238E27FC236}">
              <a16:creationId xmlns:a16="http://schemas.microsoft.com/office/drawing/2014/main" id="{1D0F30AE-B4D4-6443-456D-9F645B22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>
            <a:extLst>
              <a:ext uri="{FF2B5EF4-FFF2-40B4-BE49-F238E27FC236}">
                <a16:creationId xmlns:a16="http://schemas.microsoft.com/office/drawing/2014/main" id="{FF94FFAF-DE35-22EB-696F-95B6C0A9B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800" y="565266"/>
            <a:ext cx="12454312" cy="668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b="1" dirty="0"/>
              <a:t>3. </a:t>
            </a:r>
            <a:r>
              <a:rPr lang="en-IN" b="1" dirty="0" err="1"/>
              <a:t>Implimentation</a:t>
            </a:r>
            <a:r>
              <a:rPr lang="en-IN" b="1" dirty="0"/>
              <a:t> of </a:t>
            </a:r>
            <a:r>
              <a:rPr lang="en-IN" b="1" dirty="0" err="1"/>
              <a:t>SqueezeNet</a:t>
            </a:r>
            <a:r>
              <a:rPr lang="en-IN" b="1" dirty="0"/>
              <a:t>:</a:t>
            </a:r>
            <a:endParaRPr dirty="0"/>
          </a:p>
          <a:p>
            <a:pPr indent="-274320">
              <a:buNone/>
            </a:pP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94F4F6-F34C-C75E-41CA-40C9E07E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7" y="1437160"/>
            <a:ext cx="7952830" cy="4901856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DF3634-21E8-5AFD-F766-204423A2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35" b="2399"/>
          <a:stretch/>
        </p:blipFill>
        <p:spPr>
          <a:xfrm>
            <a:off x="8356429" y="753762"/>
            <a:ext cx="6014416" cy="69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0968" y="2406610"/>
            <a:ext cx="1215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Impact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Cardiovascular Diseases (CVDs) have a significant worldwide impact on health.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891" y="4255056"/>
            <a:ext cx="21371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ECG Importance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Electrocardiograms (ECGs) are crucial for diagnosing heart conditions.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31677" y="6103501"/>
            <a:ext cx="2200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ECG signal classification using deep learning techniques.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ee7774d73_0_113"/>
          <p:cNvSpPr txBox="1">
            <a:spLocks noGrp="1"/>
          </p:cNvSpPr>
          <p:nvPr>
            <p:ph type="title"/>
          </p:nvPr>
        </p:nvSpPr>
        <p:spPr>
          <a:xfrm>
            <a:off x="433982" y="831510"/>
            <a:ext cx="8503920" cy="9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IN"/>
              <a:t>SqueezeNet Results</a:t>
            </a:r>
            <a:endParaRPr/>
          </a:p>
        </p:txBody>
      </p:sp>
      <p:sp>
        <p:nvSpPr>
          <p:cNvPr id="590" name="Google Shape;590;gdee7774d73_0_113"/>
          <p:cNvSpPr txBox="1"/>
          <p:nvPr/>
        </p:nvSpPr>
        <p:spPr>
          <a:xfrm>
            <a:off x="433980" y="2025271"/>
            <a:ext cx="5866920" cy="601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114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Results of the </a:t>
            </a:r>
            <a:r>
              <a:rPr lang="en-IN" sz="216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transfer learning model can be seen in the below image. </a:t>
            </a:r>
            <a:r>
              <a:rPr lang="en-IN" sz="216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model tuned to fit our dataset is giving us 97.57% accuracy. </a:t>
            </a:r>
            <a:endParaRPr sz="216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48640" indent="-4114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IN" sz="216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Although this accuracy can be increased by fine tuning the model and also by training the model for a longer time to get a fully trained model with higher accuracy and better overall metrics.</a:t>
            </a:r>
            <a:endParaRPr sz="216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83798F8E-E96E-A26F-1BB8-43EC4671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00" y="2025271"/>
            <a:ext cx="8117465" cy="53491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ee7774d73_0_98"/>
          <p:cNvSpPr txBox="1">
            <a:spLocks noGrp="1"/>
          </p:cNvSpPr>
          <p:nvPr>
            <p:ph type="title"/>
          </p:nvPr>
        </p:nvSpPr>
        <p:spPr>
          <a:xfrm>
            <a:off x="755471" y="820110"/>
            <a:ext cx="9717457" cy="79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dirty="0"/>
              <a:t>Training Results: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79DF9-F974-E826-BE6D-8170728FA305}"/>
              </a:ext>
            </a:extLst>
          </p:cNvPr>
          <p:cNvSpPr txBox="1"/>
          <p:nvPr/>
        </p:nvSpPr>
        <p:spPr>
          <a:xfrm>
            <a:off x="852616" y="1612650"/>
            <a:ext cx="87115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 was </a:t>
            </a:r>
            <a:r>
              <a:rPr lang="en-US" b="1" dirty="0"/>
              <a:t>randomly split</a:t>
            </a:r>
            <a:r>
              <a:rPr lang="en-US" dirty="0"/>
              <a:t> into: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80% Training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20% Testing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of </a:t>
            </a:r>
            <a:r>
              <a:rPr lang="en-US" b="1" dirty="0"/>
              <a:t>1800 iterations</a:t>
            </a:r>
            <a:r>
              <a:rPr lang="en-US" dirty="0"/>
              <a:t> during training</a:t>
            </a:r>
          </a:p>
          <a:p>
            <a:endParaRPr lang="en-US" dirty="0"/>
          </a:p>
          <a:p>
            <a:r>
              <a:rPr lang="en-US" b="1" dirty="0"/>
              <a:t>Models Used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AlexNet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SqueezeNet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Approach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Transfer Learning</a:t>
            </a:r>
            <a:r>
              <a:rPr lang="en-US" dirty="0"/>
              <a:t> with modified final layers for 3-class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continued until highest validation performance was achieved.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checkpoints</a:t>
            </a:r>
            <a:r>
              <a:rPr lang="en-US" dirty="0"/>
              <a:t> saved based on </a:t>
            </a:r>
            <a:r>
              <a:rPr lang="en-US" b="1" dirty="0"/>
              <a:t>highest validation accuracy.</a:t>
            </a:r>
            <a:br>
              <a:rPr lang="en-US" b="1" dirty="0"/>
            </a:br>
            <a:endParaRPr lang="en-US" dirty="0"/>
          </a:p>
          <a:p>
            <a:r>
              <a:rPr lang="en-US" b="1" dirty="0"/>
              <a:t>Validation Accuracies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🟦 </a:t>
            </a:r>
            <a:r>
              <a:rPr lang="en-US" b="1" dirty="0" err="1"/>
              <a:t>AlexNet</a:t>
            </a:r>
            <a:r>
              <a:rPr lang="en-US" dirty="0"/>
              <a:t>: </a:t>
            </a:r>
            <a:r>
              <a:rPr lang="en-US" b="1" dirty="0"/>
              <a:t>98.33%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🟧 </a:t>
            </a:r>
            <a:r>
              <a:rPr lang="en-US" b="1" dirty="0" err="1"/>
              <a:t>SqueezeNet</a:t>
            </a:r>
            <a:r>
              <a:rPr lang="en-US" dirty="0"/>
              <a:t>: </a:t>
            </a:r>
            <a:r>
              <a:rPr lang="en-US" b="1" dirty="0"/>
              <a:t>97.57%</a:t>
            </a:r>
            <a:br>
              <a:rPr lang="en-US" b="1" dirty="0"/>
            </a:br>
            <a:endParaRPr lang="en-US" dirty="0"/>
          </a:p>
          <a:p>
            <a:r>
              <a:rPr lang="en-US" b="1" dirty="0"/>
              <a:t>Key Observations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its lightweight architecture, </a:t>
            </a:r>
            <a:r>
              <a:rPr lang="en-US" b="1" dirty="0" err="1"/>
              <a:t>SqueezeNet</a:t>
            </a:r>
            <a:r>
              <a:rPr lang="en-US" dirty="0"/>
              <a:t> performed nearly as well as </a:t>
            </a:r>
            <a:r>
              <a:rPr lang="en-US" b="1" dirty="0" err="1"/>
              <a:t>AlexNet</a:t>
            </a:r>
            <a:r>
              <a:rPr lang="en-US" b="1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models effectively learned to </a:t>
            </a:r>
            <a:r>
              <a:rPr lang="en-US" b="1" dirty="0"/>
              <a:t>distinguish ECG patterns</a:t>
            </a:r>
            <a:r>
              <a:rPr lang="en-US" dirty="0"/>
              <a:t> across the three classes.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64304-6587-50BF-D01A-47229B5278D3}"/>
              </a:ext>
            </a:extLst>
          </p:cNvPr>
          <p:cNvSpPr txBox="1"/>
          <p:nvPr/>
        </p:nvSpPr>
        <p:spPr>
          <a:xfrm>
            <a:off x="1223318" y="883146"/>
            <a:ext cx="7797113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Selected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superior validation performance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98.33%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SqueezeNet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97.57%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Observations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showed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smoother, more stable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learning curve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SqueezeNet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showed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overfitting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affecting generalization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images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per class: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Arrhythmia (ARR)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Congestive Heart Failure (CHF)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Sinus Rhythm (NSR)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 Metrics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visualize and assess classification performance across all three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per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EB943-3F6F-465E-7E48-B43E1DA2D016}"/>
              </a:ext>
            </a:extLst>
          </p:cNvPr>
          <p:cNvSpPr txBox="1"/>
          <p:nvPr/>
        </p:nvSpPr>
        <p:spPr>
          <a:xfrm>
            <a:off x="902043" y="17526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+mj-lt"/>
              </a:rPr>
              <a:t>Testing Results: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796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836A361-B269-AD8D-3782-BCCDF748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31969"/>
            <a:ext cx="7150100" cy="731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1D434-57E7-8E38-17E3-726AE911DA8F}"/>
              </a:ext>
            </a:extLst>
          </p:cNvPr>
          <p:cNvSpPr txBox="1"/>
          <p:nvPr/>
        </p:nvSpPr>
        <p:spPr>
          <a:xfrm>
            <a:off x="743712" y="105910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Performance Evaluation Metrics: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25808-89D4-9F11-E68E-58FB702FA442}"/>
              </a:ext>
            </a:extLst>
          </p:cNvPr>
          <p:cNvSpPr txBox="1"/>
          <p:nvPr/>
        </p:nvSpPr>
        <p:spPr>
          <a:xfrm>
            <a:off x="451104" y="1802719"/>
            <a:ext cx="702919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i="0" u="none" strike="noStrike" dirty="0">
                <a:solidFill>
                  <a:srgbClr val="212127"/>
                </a:solidFill>
                <a:effectLst/>
                <a:latin typeface="Montserrat" panose="020F0502020204030204" pitchFamily="34" charset="0"/>
              </a:rPr>
              <a:t>Accuracy =  (TP + TN) / (TN+TP)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 i="0" u="none" strike="noStrike" dirty="0">
                <a:solidFill>
                  <a:srgbClr val="212127"/>
                </a:solidFill>
                <a:effectLst/>
                <a:latin typeface="Montserrat" pitchFamily="2" charset="77"/>
              </a:rPr>
              <a:t>Recall = TP / (TP + FN)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 i="0" u="none" strike="noStrike" dirty="0">
                <a:solidFill>
                  <a:srgbClr val="212127"/>
                </a:solidFill>
                <a:effectLst/>
                <a:latin typeface="Montserrat" pitchFamily="2" charset="77"/>
              </a:rPr>
              <a:t>Precision =  TP / (TP + FP)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 i="0" u="none" strike="noStrike" dirty="0">
                <a:solidFill>
                  <a:srgbClr val="212127"/>
                </a:solidFill>
                <a:effectLst/>
                <a:latin typeface="Montserrat" pitchFamily="2" charset="77"/>
              </a:rPr>
              <a:t>Specificity =  TN / (TN + FP)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b="1" i="0" u="none" strike="noStrike" dirty="0">
                <a:solidFill>
                  <a:srgbClr val="212127"/>
                </a:solidFill>
                <a:effectLst/>
                <a:latin typeface="Montserrat" pitchFamily="2" charset="77"/>
              </a:rPr>
              <a:t>F1 Score = 2 x ((Precision*Recall) / (Precision + Recall))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51601A-1DF8-1848-5465-6570FD18C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407046"/>
              </p:ext>
            </p:extLst>
          </p:nvPr>
        </p:nvGraphicFramePr>
        <p:xfrm>
          <a:off x="595658" y="4345081"/>
          <a:ext cx="6719542" cy="2825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58">
                  <a:extLst>
                    <a:ext uri="{9D8B030D-6E8A-4147-A177-3AD203B41FA5}">
                      <a16:colId xmlns:a16="http://schemas.microsoft.com/office/drawing/2014/main" val="2370104014"/>
                    </a:ext>
                  </a:extLst>
                </a:gridCol>
                <a:gridCol w="1308258">
                  <a:extLst>
                    <a:ext uri="{9D8B030D-6E8A-4147-A177-3AD203B41FA5}">
                      <a16:colId xmlns:a16="http://schemas.microsoft.com/office/drawing/2014/main" val="3781714711"/>
                    </a:ext>
                  </a:extLst>
                </a:gridCol>
                <a:gridCol w="1308258">
                  <a:extLst>
                    <a:ext uri="{9D8B030D-6E8A-4147-A177-3AD203B41FA5}">
                      <a16:colId xmlns:a16="http://schemas.microsoft.com/office/drawing/2014/main" val="3742716497"/>
                    </a:ext>
                  </a:extLst>
                </a:gridCol>
                <a:gridCol w="1308258">
                  <a:extLst>
                    <a:ext uri="{9D8B030D-6E8A-4147-A177-3AD203B41FA5}">
                      <a16:colId xmlns:a16="http://schemas.microsoft.com/office/drawing/2014/main" val="4135702204"/>
                    </a:ext>
                  </a:extLst>
                </a:gridCol>
                <a:gridCol w="1486510">
                  <a:extLst>
                    <a:ext uri="{9D8B030D-6E8A-4147-A177-3AD203B41FA5}">
                      <a16:colId xmlns:a16="http://schemas.microsoft.com/office/drawing/2014/main" val="1719881124"/>
                    </a:ext>
                  </a:extLst>
                </a:gridCol>
              </a:tblGrid>
              <a:tr h="41858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nsr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403693"/>
                  </a:ext>
                </a:extLst>
              </a:tr>
              <a:tr h="418580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502890"/>
                  </a:ext>
                </a:extLst>
              </a:tr>
              <a:tr h="732515">
                <a:tc>
                  <a:txBody>
                    <a:bodyPr/>
                    <a:lstStyle/>
                    <a:p>
                      <a:r>
                        <a:rPr lang="en-US" b="1"/>
                        <a:t>Sensitivity (Recall)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98.35%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98.31%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19247"/>
                  </a:ext>
                </a:extLst>
              </a:tr>
              <a:tr h="41858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 Score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98.76%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97.48%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98.76%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690252"/>
                  </a:ext>
                </a:extLst>
              </a:tr>
              <a:tr h="41858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99.58%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98.35%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99.58%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98508"/>
                  </a:ext>
                </a:extLst>
              </a:tr>
              <a:tr h="418580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98.33%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68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07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7b7e7bec8_0_4"/>
          <p:cNvSpPr txBox="1">
            <a:spLocks noGrp="1"/>
          </p:cNvSpPr>
          <p:nvPr>
            <p:ph type="title"/>
          </p:nvPr>
        </p:nvSpPr>
        <p:spPr>
          <a:xfrm>
            <a:off x="1164445" y="410040"/>
            <a:ext cx="12371040" cy="88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r>
              <a:rPr lang="en-IN" dirty="0"/>
              <a:t>Conclusion</a:t>
            </a:r>
            <a:endParaRPr dirty="0"/>
          </a:p>
        </p:txBody>
      </p:sp>
      <p:sp>
        <p:nvSpPr>
          <p:cNvPr id="624" name="Google Shape;624;gd7b7e7bec8_0_4"/>
          <p:cNvSpPr txBox="1">
            <a:spLocks noGrp="1"/>
          </p:cNvSpPr>
          <p:nvPr>
            <p:ph type="body" idx="1"/>
          </p:nvPr>
        </p:nvSpPr>
        <p:spPr>
          <a:xfrm>
            <a:off x="646800" y="1409850"/>
            <a:ext cx="13402440" cy="620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indent="-403860" algn="just"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We have used a dataset that consists of signals classified into three different classes, namely, arrhythmia, congestive heart failure and normal sinus rhythm. We have converted 1D ECG signal into 2D image.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indent="-403860" algn="just"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To do this, we have used continuous wavelet transform and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matlab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wavelet toolbox. After applying continuous wavelet transform, we got scalograms, which were further processed and converted into images.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indent="-403860" algn="just"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The image dataset that we created were used for applying transfer learning methods. We have used two pre-trained networks,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indent="-403860" algn="just"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We have used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architecture and made some changes to make it suitable for our project and reduced the output classes to 3 classes.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indent="-403860" algn="just"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The second network that we have used is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architecture. We have used this network because this network tries to achieve an accuracy that is compatible with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accuracy.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marL="0" indent="0" algn="just">
              <a:spcAft>
                <a:spcPts val="1200"/>
              </a:spcAft>
              <a:buNone/>
            </a:pPr>
            <a:endParaRPr sz="204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5"/>
          <p:cNvSpPr txBox="1">
            <a:spLocks noGrp="1"/>
          </p:cNvSpPr>
          <p:nvPr>
            <p:ph type="body" idx="1"/>
          </p:nvPr>
        </p:nvSpPr>
        <p:spPr>
          <a:xfrm>
            <a:off x="812790" y="885270"/>
            <a:ext cx="12646440" cy="6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rmAutofit/>
          </a:bodyPr>
          <a:lstStyle/>
          <a:p>
            <a:pPr indent="-403860" algn="just">
              <a:lnSpc>
                <a:spcPct val="150000"/>
              </a:lnSpc>
              <a:buSzPts val="1700"/>
              <a:buFont typeface="Raleway"/>
              <a:buChar char="●"/>
            </a:pP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This model is very small when compared to an </a:t>
            </a:r>
            <a:r>
              <a:rPr lang="en-IN" sz="2040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040" dirty="0">
                <a:latin typeface="Raleway"/>
                <a:ea typeface="Raleway"/>
                <a:cs typeface="Raleway"/>
                <a:sym typeface="Raleway"/>
              </a:rPr>
              <a:t> network. We have used this model because this model can prove to be beneficial in creating small hardware and wearable devices. </a:t>
            </a:r>
            <a:endParaRPr sz="2040" dirty="0">
              <a:latin typeface="Raleway"/>
              <a:ea typeface="Raleway"/>
              <a:cs typeface="Raleway"/>
              <a:sym typeface="Raleway"/>
            </a:endParaRPr>
          </a:p>
          <a:p>
            <a:pPr indent="-405384" algn="just">
              <a:lnSpc>
                <a:spcPct val="150000"/>
              </a:lnSpc>
              <a:buSzPts val="1720"/>
              <a:buFont typeface="Raleway"/>
              <a:buChar char="●"/>
            </a:pPr>
            <a:r>
              <a:rPr lang="en-IN" sz="2064" dirty="0" err="1">
                <a:latin typeface="Raleway"/>
                <a:ea typeface="Raleway"/>
                <a:cs typeface="Raleway"/>
                <a:sym typeface="Raleway"/>
              </a:rPr>
              <a:t>SqueezeNet</a:t>
            </a:r>
            <a:r>
              <a:rPr lang="en-IN" sz="2064" dirty="0">
                <a:latin typeface="Raleway"/>
                <a:ea typeface="Raleway"/>
                <a:cs typeface="Raleway"/>
                <a:sym typeface="Raleway"/>
              </a:rPr>
              <a:t> network has been trained on a smaller dataset than the dataset used for training </a:t>
            </a:r>
            <a:r>
              <a:rPr lang="en-IN" sz="2064" dirty="0" err="1">
                <a:latin typeface="Raleway"/>
                <a:ea typeface="Raleway"/>
                <a:cs typeface="Raleway"/>
                <a:sym typeface="Raleway"/>
              </a:rPr>
              <a:t>AlexNet</a:t>
            </a:r>
            <a:r>
              <a:rPr lang="en-IN" sz="2064" dirty="0">
                <a:latin typeface="Raleway"/>
                <a:ea typeface="Raleway"/>
                <a:cs typeface="Raleway"/>
                <a:sym typeface="Raleway"/>
              </a:rPr>
              <a:t>. Thus, we have tried to use this network as well. But due to limited computational power, we were not able achieve the accuracy that we had hoped for. </a:t>
            </a:r>
            <a:endParaRPr sz="2064" dirty="0">
              <a:latin typeface="Raleway"/>
              <a:ea typeface="Raleway"/>
              <a:cs typeface="Raleway"/>
              <a:sym typeface="Raleway"/>
            </a:endParaRPr>
          </a:p>
          <a:p>
            <a:pPr indent="-405384" algn="just">
              <a:lnSpc>
                <a:spcPct val="150000"/>
              </a:lnSpc>
              <a:spcAft>
                <a:spcPts val="1200"/>
              </a:spcAft>
              <a:buSzPts val="1720"/>
              <a:buFont typeface="Raleway"/>
              <a:buChar char="●"/>
            </a:pPr>
            <a:r>
              <a:rPr lang="en-IN" sz="2064" dirty="0">
                <a:latin typeface="Raleway"/>
                <a:ea typeface="Raleway"/>
                <a:cs typeface="Raleway"/>
                <a:sym typeface="Raleway"/>
              </a:rPr>
              <a:t>Thus, we tried to create a series of neural network that would be suitable for our project. </a:t>
            </a:r>
            <a:endParaRPr sz="2064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552" y="623411"/>
            <a:ext cx="5668328" cy="70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552" y="2040374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16963" y="2040374"/>
            <a:ext cx="5784890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Pan, S. J., &amp; Yang, Q. (2010).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A survey on transfer learning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IEEE Transactions on Knowledge and Data Engineering, 22(10), 1345-1359.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548" y="2040374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051959" y="2040374"/>
            <a:ext cx="5784890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 Rahhal MM, Bazi Y, Al Zuair M, Othman E, BenJdira B (2018) Convolutional neural networks for electrocardiogram classification.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552" y="3938945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16962" y="3938944"/>
            <a:ext cx="5898237" cy="1771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Krizhevsky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A.,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Sutskever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I., &amp; Hinton, G. E. (2012).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ImageNet classification with deep convolutional neural networks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In Advances in Neural Information Processing Systems (NIPS), 25.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3938945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051959" y="3938945"/>
            <a:ext cx="5784890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Baloglu UB, Talo M, Yildirim O, San Tan R, Acharya UR (2019) Classification of myocardial infarction with multi-lead ECG signals and deep CNN.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552" y="5837515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416963" y="5837515"/>
            <a:ext cx="5784890" cy="1771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Mahmud T, Fattah SA, Saquib M (2020) Deeparrnet: An efficient deep cnn architecture for automatic arrhythmia detection and classification from denoised ecg beats.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28548" y="5837515"/>
            <a:ext cx="396716" cy="396716"/>
          </a:xfrm>
          <a:prstGeom prst="roundRect">
            <a:avLst>
              <a:gd name="adj" fmla="val 857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051959" y="5837515"/>
            <a:ext cx="5784890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Daydulo, Y.D., Thamineni, B.L. &amp; Dawud, A.A. Cardiac arrhythmia detection using deep learning approach and time frequency representation of ECG signals.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277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Definition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164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58967" y="4248983"/>
            <a:ext cx="57551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feature extraction is error-prone and time-consuming.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5125403"/>
            <a:ext cx="57551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is inconsistent across patient populations.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6164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Goal: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24898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detection and classification of Arrhythmia, CHF, and NSR using deep learning.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14194"/>
            <a:ext cx="63679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Requirements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504003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97253" y="267332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92183" y="3176208"/>
            <a:ext cx="6744338" cy="116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MIT-BIH Arrhythmia </a:t>
            </a:r>
          </a:p>
          <a:p>
            <a:pPr marL="342900" indent="-342900">
              <a:lnSpc>
                <a:spcPts val="3100"/>
              </a:lnSpc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MIT-BIH Normal Sinus Rhythm Database</a:t>
            </a:r>
          </a:p>
          <a:p>
            <a:pPr marL="342900" indent="-342900">
              <a:lnSpc>
                <a:spcPts val="3100"/>
              </a:lnSpc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BIDMC Congestive Heart Failure Databases. </a:t>
            </a:r>
            <a:endParaRPr lang="en-US" sz="1900" dirty="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 marL="342900" indent="-342900">
              <a:lnSpc>
                <a:spcPts val="3100"/>
              </a:lnSpc>
              <a:buSzPct val="100000"/>
              <a:buFont typeface="Arial"/>
              <a:buChar char="•"/>
            </a:pPr>
            <a:endParaRPr lang="en-US" sz="1900" dirty="0">
              <a:solidFill>
                <a:srgbClr val="16161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50437" y="4438728"/>
            <a:ext cx="7415927" cy="2298978"/>
          </a:xfrm>
          <a:prstGeom prst="roundRect">
            <a:avLst>
              <a:gd name="adj" fmla="val 16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97253" y="48152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992183" y="5349121"/>
            <a:ext cx="65273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Use </a:t>
            </a:r>
            <a:r>
              <a:rPr lang="en-US" sz="1900" dirty="0" err="1">
                <a:solidFill>
                  <a:srgbClr val="161613"/>
                </a:solidFill>
                <a:latin typeface="Inter"/>
                <a:ea typeface="Inter"/>
                <a:cs typeface="Calibri"/>
              </a:rPr>
              <a:t>Pretained</a:t>
            </a: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 model-</a:t>
            </a:r>
            <a:r>
              <a:rPr lang="en-US" sz="1900" dirty="0" err="1">
                <a:solidFill>
                  <a:srgbClr val="161613"/>
                </a:solidFill>
                <a:latin typeface="Inter"/>
                <a:ea typeface="Inter"/>
                <a:cs typeface="Calibri"/>
              </a:rPr>
              <a:t>AlexNet</a:t>
            </a: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 , </a:t>
            </a:r>
            <a:r>
              <a:rPr lang="en-US" sz="1900" dirty="0" err="1">
                <a:solidFill>
                  <a:srgbClr val="161613"/>
                </a:solidFill>
                <a:latin typeface="Inter"/>
                <a:ea typeface="Inter"/>
                <a:cs typeface="Calibri"/>
              </a:rPr>
              <a:t>SqueezeNet</a:t>
            </a:r>
            <a:r>
              <a:rPr lang="en-US" sz="1900" dirty="0">
                <a:solidFill>
                  <a:srgbClr val="161613"/>
                </a:solidFill>
                <a:latin typeface="Inter"/>
                <a:ea typeface="Inter"/>
                <a:cs typeface="Calibri"/>
              </a:rPr>
              <a:t> . </a:t>
            </a:r>
          </a:p>
        </p:txBody>
      </p:sp>
      <p:sp>
        <p:nvSpPr>
          <p:cNvPr id="10" name="Text 7"/>
          <p:cNvSpPr/>
          <p:nvPr/>
        </p:nvSpPr>
        <p:spPr>
          <a:xfrm>
            <a:off x="6992183" y="5830491"/>
            <a:ext cx="65273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5BB05-D44C-C29D-B490-0FECCEFD4FD7}"/>
              </a:ext>
            </a:extLst>
          </p:cNvPr>
          <p:cNvSpPr txBox="1"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Schemes of overall Methodology:</a:t>
            </a: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B11CEDC-141A-E7C7-744D-849BF88A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888824"/>
            <a:ext cx="8883527" cy="50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968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Data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0968" y="2801660"/>
            <a:ext cx="1215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Raw Signals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2430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ECG signals from MIT-BIH and BIDMC databases.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891" y="4255056"/>
            <a:ext cx="21371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Segmented Data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6964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ECG data with 128 Hz sample rates.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594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31677" y="5708452"/>
            <a:ext cx="2200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61594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Transformed Signals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14981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Morse Wavelet transformed ECG signals converted into 2D images.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0" name="Rectangle 53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Google Shape;531;gd2bfd98429_0_148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5"/>
          </a:xfrm>
          <a:prstGeom prst="rect">
            <a:avLst/>
          </a:prstGeom>
        </p:spPr>
        <p:txBody>
          <a:bodyPr spcFirstLastPara="1" lIns="109710" tIns="54840" rIns="109710" bIns="54840" anchorCtr="0">
            <a:normAutofit/>
          </a:bodyPr>
          <a:lstStyle/>
          <a:p>
            <a:r>
              <a:rPr lang="en-IN" sz="6500" dirty="0"/>
              <a:t>Preprocessing</a:t>
            </a:r>
          </a:p>
        </p:txBody>
      </p:sp>
      <p:sp>
        <p:nvSpPr>
          <p:cNvPr id="54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43" y="2012847"/>
            <a:ext cx="13024713" cy="21946"/>
          </a:xfrm>
          <a:custGeom>
            <a:avLst/>
            <a:gdLst>
              <a:gd name="connsiteX0" fmla="*/ 0 w 13024713"/>
              <a:gd name="connsiteY0" fmla="*/ 0 h 21946"/>
              <a:gd name="connsiteX1" fmla="*/ 685511 w 13024713"/>
              <a:gd name="connsiteY1" fmla="*/ 0 h 21946"/>
              <a:gd name="connsiteX2" fmla="*/ 1371022 w 13024713"/>
              <a:gd name="connsiteY2" fmla="*/ 0 h 21946"/>
              <a:gd name="connsiteX3" fmla="*/ 2317028 w 13024713"/>
              <a:gd name="connsiteY3" fmla="*/ 0 h 21946"/>
              <a:gd name="connsiteX4" fmla="*/ 2872292 w 13024713"/>
              <a:gd name="connsiteY4" fmla="*/ 0 h 21946"/>
              <a:gd name="connsiteX5" fmla="*/ 3427556 w 13024713"/>
              <a:gd name="connsiteY5" fmla="*/ 0 h 21946"/>
              <a:gd name="connsiteX6" fmla="*/ 4113067 w 13024713"/>
              <a:gd name="connsiteY6" fmla="*/ 0 h 21946"/>
              <a:gd name="connsiteX7" fmla="*/ 4928826 w 13024713"/>
              <a:gd name="connsiteY7" fmla="*/ 0 h 21946"/>
              <a:gd name="connsiteX8" fmla="*/ 5744584 w 13024713"/>
              <a:gd name="connsiteY8" fmla="*/ 0 h 21946"/>
              <a:gd name="connsiteX9" fmla="*/ 6560342 w 13024713"/>
              <a:gd name="connsiteY9" fmla="*/ 0 h 21946"/>
              <a:gd name="connsiteX10" fmla="*/ 7506348 w 13024713"/>
              <a:gd name="connsiteY10" fmla="*/ 0 h 21946"/>
              <a:gd name="connsiteX11" fmla="*/ 8191859 w 13024713"/>
              <a:gd name="connsiteY11" fmla="*/ 0 h 21946"/>
              <a:gd name="connsiteX12" fmla="*/ 9007617 w 13024713"/>
              <a:gd name="connsiteY12" fmla="*/ 0 h 21946"/>
              <a:gd name="connsiteX13" fmla="*/ 9693129 w 13024713"/>
              <a:gd name="connsiteY13" fmla="*/ 0 h 21946"/>
              <a:gd name="connsiteX14" fmla="*/ 10378640 w 13024713"/>
              <a:gd name="connsiteY14" fmla="*/ 0 h 21946"/>
              <a:gd name="connsiteX15" fmla="*/ 11064151 w 13024713"/>
              <a:gd name="connsiteY15" fmla="*/ 0 h 21946"/>
              <a:gd name="connsiteX16" fmla="*/ 11358921 w 13024713"/>
              <a:gd name="connsiteY16" fmla="*/ 0 h 21946"/>
              <a:gd name="connsiteX17" fmla="*/ 12174679 w 13024713"/>
              <a:gd name="connsiteY17" fmla="*/ 0 h 21946"/>
              <a:gd name="connsiteX18" fmla="*/ 13024713 w 13024713"/>
              <a:gd name="connsiteY18" fmla="*/ 0 h 21946"/>
              <a:gd name="connsiteX19" fmla="*/ 13024713 w 13024713"/>
              <a:gd name="connsiteY19" fmla="*/ 21946 h 21946"/>
              <a:gd name="connsiteX20" fmla="*/ 12469449 w 13024713"/>
              <a:gd name="connsiteY20" fmla="*/ 21946 h 21946"/>
              <a:gd name="connsiteX21" fmla="*/ 11783938 w 13024713"/>
              <a:gd name="connsiteY21" fmla="*/ 21946 h 21946"/>
              <a:gd name="connsiteX22" fmla="*/ 11489168 w 13024713"/>
              <a:gd name="connsiteY22" fmla="*/ 21946 h 21946"/>
              <a:gd name="connsiteX23" fmla="*/ 10933904 w 13024713"/>
              <a:gd name="connsiteY23" fmla="*/ 21946 h 21946"/>
              <a:gd name="connsiteX24" fmla="*/ 10118145 w 13024713"/>
              <a:gd name="connsiteY24" fmla="*/ 21946 h 21946"/>
              <a:gd name="connsiteX25" fmla="*/ 9693129 w 13024713"/>
              <a:gd name="connsiteY25" fmla="*/ 21946 h 21946"/>
              <a:gd name="connsiteX26" fmla="*/ 8747123 w 13024713"/>
              <a:gd name="connsiteY26" fmla="*/ 21946 h 21946"/>
              <a:gd name="connsiteX27" fmla="*/ 7801118 w 13024713"/>
              <a:gd name="connsiteY27" fmla="*/ 21946 h 21946"/>
              <a:gd name="connsiteX28" fmla="*/ 7115606 w 13024713"/>
              <a:gd name="connsiteY28" fmla="*/ 21946 h 21946"/>
              <a:gd name="connsiteX29" fmla="*/ 6169601 w 13024713"/>
              <a:gd name="connsiteY29" fmla="*/ 21946 h 21946"/>
              <a:gd name="connsiteX30" fmla="*/ 5484090 w 13024713"/>
              <a:gd name="connsiteY30" fmla="*/ 21946 h 21946"/>
              <a:gd name="connsiteX31" fmla="*/ 4668331 w 13024713"/>
              <a:gd name="connsiteY31" fmla="*/ 21946 h 21946"/>
              <a:gd name="connsiteX32" fmla="*/ 4373562 w 13024713"/>
              <a:gd name="connsiteY32" fmla="*/ 21946 h 21946"/>
              <a:gd name="connsiteX33" fmla="*/ 3427556 w 13024713"/>
              <a:gd name="connsiteY33" fmla="*/ 21946 h 21946"/>
              <a:gd name="connsiteX34" fmla="*/ 2872292 w 13024713"/>
              <a:gd name="connsiteY34" fmla="*/ 21946 h 21946"/>
              <a:gd name="connsiteX35" fmla="*/ 2056534 w 13024713"/>
              <a:gd name="connsiteY35" fmla="*/ 21946 h 21946"/>
              <a:gd name="connsiteX36" fmla="*/ 1761764 w 13024713"/>
              <a:gd name="connsiteY36" fmla="*/ 21946 h 21946"/>
              <a:gd name="connsiteX37" fmla="*/ 815758 w 13024713"/>
              <a:gd name="connsiteY37" fmla="*/ 21946 h 21946"/>
              <a:gd name="connsiteX38" fmla="*/ 0 w 13024713"/>
              <a:gd name="connsiteY38" fmla="*/ 21946 h 21946"/>
              <a:gd name="connsiteX39" fmla="*/ 0 w 13024713"/>
              <a:gd name="connsiteY3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24713" h="21946" fill="none" extrusionOk="0">
                <a:moveTo>
                  <a:pt x="0" y="0"/>
                </a:moveTo>
                <a:cubicBezTo>
                  <a:pt x="152281" y="-31067"/>
                  <a:pt x="486749" y="10902"/>
                  <a:pt x="685511" y="0"/>
                </a:cubicBezTo>
                <a:cubicBezTo>
                  <a:pt x="884273" y="-10902"/>
                  <a:pt x="1062186" y="15086"/>
                  <a:pt x="1371022" y="0"/>
                </a:cubicBezTo>
                <a:cubicBezTo>
                  <a:pt x="1679858" y="-15086"/>
                  <a:pt x="1899806" y="24968"/>
                  <a:pt x="2317028" y="0"/>
                </a:cubicBezTo>
                <a:cubicBezTo>
                  <a:pt x="2734250" y="-24968"/>
                  <a:pt x="2734875" y="-14625"/>
                  <a:pt x="2872292" y="0"/>
                </a:cubicBezTo>
                <a:cubicBezTo>
                  <a:pt x="3009709" y="14625"/>
                  <a:pt x="3213734" y="-7375"/>
                  <a:pt x="3427556" y="0"/>
                </a:cubicBezTo>
                <a:cubicBezTo>
                  <a:pt x="3641378" y="7375"/>
                  <a:pt x="3923864" y="-814"/>
                  <a:pt x="4113067" y="0"/>
                </a:cubicBezTo>
                <a:cubicBezTo>
                  <a:pt x="4302270" y="814"/>
                  <a:pt x="4578687" y="-39829"/>
                  <a:pt x="4928826" y="0"/>
                </a:cubicBezTo>
                <a:cubicBezTo>
                  <a:pt x="5278965" y="39829"/>
                  <a:pt x="5532760" y="-36008"/>
                  <a:pt x="5744584" y="0"/>
                </a:cubicBezTo>
                <a:cubicBezTo>
                  <a:pt x="5956408" y="36008"/>
                  <a:pt x="6381888" y="-35825"/>
                  <a:pt x="6560342" y="0"/>
                </a:cubicBezTo>
                <a:cubicBezTo>
                  <a:pt x="6738796" y="35825"/>
                  <a:pt x="7189357" y="-10608"/>
                  <a:pt x="7506348" y="0"/>
                </a:cubicBezTo>
                <a:cubicBezTo>
                  <a:pt x="7823339" y="10608"/>
                  <a:pt x="7939565" y="-7571"/>
                  <a:pt x="8191859" y="0"/>
                </a:cubicBezTo>
                <a:cubicBezTo>
                  <a:pt x="8444153" y="7571"/>
                  <a:pt x="8638460" y="-38679"/>
                  <a:pt x="9007617" y="0"/>
                </a:cubicBezTo>
                <a:cubicBezTo>
                  <a:pt x="9376774" y="38679"/>
                  <a:pt x="9377652" y="-29895"/>
                  <a:pt x="9693129" y="0"/>
                </a:cubicBezTo>
                <a:cubicBezTo>
                  <a:pt x="10008606" y="29895"/>
                  <a:pt x="10235825" y="328"/>
                  <a:pt x="10378640" y="0"/>
                </a:cubicBezTo>
                <a:cubicBezTo>
                  <a:pt x="10521455" y="-328"/>
                  <a:pt x="10868644" y="-23133"/>
                  <a:pt x="11064151" y="0"/>
                </a:cubicBezTo>
                <a:cubicBezTo>
                  <a:pt x="11259658" y="23133"/>
                  <a:pt x="11221813" y="14424"/>
                  <a:pt x="11358921" y="0"/>
                </a:cubicBezTo>
                <a:cubicBezTo>
                  <a:pt x="11496029" y="-14424"/>
                  <a:pt x="11965987" y="12857"/>
                  <a:pt x="12174679" y="0"/>
                </a:cubicBezTo>
                <a:cubicBezTo>
                  <a:pt x="12383371" y="-12857"/>
                  <a:pt x="12817774" y="29617"/>
                  <a:pt x="13024713" y="0"/>
                </a:cubicBezTo>
                <a:cubicBezTo>
                  <a:pt x="13024640" y="6940"/>
                  <a:pt x="13023888" y="16895"/>
                  <a:pt x="13024713" y="21946"/>
                </a:cubicBezTo>
                <a:cubicBezTo>
                  <a:pt x="12775679" y="19870"/>
                  <a:pt x="12720093" y="7930"/>
                  <a:pt x="12469449" y="21946"/>
                </a:cubicBezTo>
                <a:cubicBezTo>
                  <a:pt x="12218805" y="35962"/>
                  <a:pt x="11987749" y="26421"/>
                  <a:pt x="11783938" y="21946"/>
                </a:cubicBezTo>
                <a:cubicBezTo>
                  <a:pt x="11580127" y="17471"/>
                  <a:pt x="11626890" y="24678"/>
                  <a:pt x="11489168" y="21946"/>
                </a:cubicBezTo>
                <a:cubicBezTo>
                  <a:pt x="11351446" y="19215"/>
                  <a:pt x="11059046" y="38646"/>
                  <a:pt x="10933904" y="21946"/>
                </a:cubicBezTo>
                <a:cubicBezTo>
                  <a:pt x="10808762" y="5246"/>
                  <a:pt x="10419073" y="15408"/>
                  <a:pt x="10118145" y="21946"/>
                </a:cubicBezTo>
                <a:cubicBezTo>
                  <a:pt x="9817217" y="28484"/>
                  <a:pt x="9880110" y="41494"/>
                  <a:pt x="9693129" y="21946"/>
                </a:cubicBezTo>
                <a:cubicBezTo>
                  <a:pt x="9506148" y="2398"/>
                  <a:pt x="9112156" y="3120"/>
                  <a:pt x="8747123" y="21946"/>
                </a:cubicBezTo>
                <a:cubicBezTo>
                  <a:pt x="8382090" y="40772"/>
                  <a:pt x="8230522" y="1595"/>
                  <a:pt x="7801118" y="21946"/>
                </a:cubicBezTo>
                <a:cubicBezTo>
                  <a:pt x="7371715" y="42297"/>
                  <a:pt x="7384683" y="5977"/>
                  <a:pt x="7115606" y="21946"/>
                </a:cubicBezTo>
                <a:cubicBezTo>
                  <a:pt x="6846529" y="37915"/>
                  <a:pt x="6363099" y="-24159"/>
                  <a:pt x="6169601" y="21946"/>
                </a:cubicBezTo>
                <a:cubicBezTo>
                  <a:pt x="5976103" y="68051"/>
                  <a:pt x="5729383" y="44242"/>
                  <a:pt x="5484090" y="21946"/>
                </a:cubicBezTo>
                <a:cubicBezTo>
                  <a:pt x="5238797" y="-350"/>
                  <a:pt x="5022151" y="46650"/>
                  <a:pt x="4668331" y="21946"/>
                </a:cubicBezTo>
                <a:cubicBezTo>
                  <a:pt x="4314511" y="-2758"/>
                  <a:pt x="4513269" y="20751"/>
                  <a:pt x="4373562" y="21946"/>
                </a:cubicBezTo>
                <a:cubicBezTo>
                  <a:pt x="4233855" y="23141"/>
                  <a:pt x="3759313" y="4720"/>
                  <a:pt x="3427556" y="21946"/>
                </a:cubicBezTo>
                <a:cubicBezTo>
                  <a:pt x="3095799" y="39172"/>
                  <a:pt x="3004542" y="4363"/>
                  <a:pt x="2872292" y="21946"/>
                </a:cubicBezTo>
                <a:cubicBezTo>
                  <a:pt x="2740042" y="39529"/>
                  <a:pt x="2392282" y="30352"/>
                  <a:pt x="2056534" y="21946"/>
                </a:cubicBezTo>
                <a:cubicBezTo>
                  <a:pt x="1720786" y="13540"/>
                  <a:pt x="1862447" y="12082"/>
                  <a:pt x="1761764" y="21946"/>
                </a:cubicBezTo>
                <a:cubicBezTo>
                  <a:pt x="1661081" y="31811"/>
                  <a:pt x="1108082" y="16882"/>
                  <a:pt x="815758" y="21946"/>
                </a:cubicBezTo>
                <a:cubicBezTo>
                  <a:pt x="523434" y="27010"/>
                  <a:pt x="235085" y="8649"/>
                  <a:pt x="0" y="21946"/>
                </a:cubicBezTo>
                <a:cubicBezTo>
                  <a:pt x="96" y="12078"/>
                  <a:pt x="905" y="5768"/>
                  <a:pt x="0" y="0"/>
                </a:cubicBezTo>
                <a:close/>
              </a:path>
              <a:path w="13024713" h="21946" stroke="0" extrusionOk="0">
                <a:moveTo>
                  <a:pt x="0" y="0"/>
                </a:moveTo>
                <a:cubicBezTo>
                  <a:pt x="174000" y="6813"/>
                  <a:pt x="297001" y="23805"/>
                  <a:pt x="555264" y="0"/>
                </a:cubicBezTo>
                <a:cubicBezTo>
                  <a:pt x="813527" y="-23805"/>
                  <a:pt x="769952" y="1312"/>
                  <a:pt x="850034" y="0"/>
                </a:cubicBezTo>
                <a:cubicBezTo>
                  <a:pt x="930116" y="-1312"/>
                  <a:pt x="1491554" y="-15023"/>
                  <a:pt x="1796039" y="0"/>
                </a:cubicBezTo>
                <a:cubicBezTo>
                  <a:pt x="2100524" y="15023"/>
                  <a:pt x="2168508" y="981"/>
                  <a:pt x="2351303" y="0"/>
                </a:cubicBezTo>
                <a:cubicBezTo>
                  <a:pt x="2534098" y="-981"/>
                  <a:pt x="2701410" y="20438"/>
                  <a:pt x="2906568" y="0"/>
                </a:cubicBezTo>
                <a:cubicBezTo>
                  <a:pt x="3111726" y="-20438"/>
                  <a:pt x="3379694" y="818"/>
                  <a:pt x="3852573" y="0"/>
                </a:cubicBezTo>
                <a:cubicBezTo>
                  <a:pt x="4325453" y="-818"/>
                  <a:pt x="4071412" y="6498"/>
                  <a:pt x="4277590" y="0"/>
                </a:cubicBezTo>
                <a:cubicBezTo>
                  <a:pt x="4483768" y="-6498"/>
                  <a:pt x="4790594" y="-41666"/>
                  <a:pt x="5223595" y="0"/>
                </a:cubicBezTo>
                <a:cubicBezTo>
                  <a:pt x="5656596" y="41666"/>
                  <a:pt x="5816165" y="-38109"/>
                  <a:pt x="6169601" y="0"/>
                </a:cubicBezTo>
                <a:cubicBezTo>
                  <a:pt x="6523037" y="38109"/>
                  <a:pt x="6666048" y="31776"/>
                  <a:pt x="6855112" y="0"/>
                </a:cubicBezTo>
                <a:cubicBezTo>
                  <a:pt x="7044176" y="-31776"/>
                  <a:pt x="7564381" y="39887"/>
                  <a:pt x="7801118" y="0"/>
                </a:cubicBezTo>
                <a:cubicBezTo>
                  <a:pt x="8037855" y="-39887"/>
                  <a:pt x="8171178" y="4704"/>
                  <a:pt x="8356382" y="0"/>
                </a:cubicBezTo>
                <a:cubicBezTo>
                  <a:pt x="8541586" y="-4704"/>
                  <a:pt x="8709469" y="-25916"/>
                  <a:pt x="8911646" y="0"/>
                </a:cubicBezTo>
                <a:cubicBezTo>
                  <a:pt x="9113823" y="25916"/>
                  <a:pt x="9544154" y="-32712"/>
                  <a:pt x="9727404" y="0"/>
                </a:cubicBezTo>
                <a:cubicBezTo>
                  <a:pt x="9910654" y="32712"/>
                  <a:pt x="10120754" y="-9487"/>
                  <a:pt x="10282668" y="0"/>
                </a:cubicBezTo>
                <a:cubicBezTo>
                  <a:pt x="10444582" y="9487"/>
                  <a:pt x="10998615" y="-16142"/>
                  <a:pt x="11228674" y="0"/>
                </a:cubicBezTo>
                <a:cubicBezTo>
                  <a:pt x="11458733" y="16142"/>
                  <a:pt x="11706256" y="18878"/>
                  <a:pt x="12174679" y="0"/>
                </a:cubicBezTo>
                <a:cubicBezTo>
                  <a:pt x="12643103" y="-18878"/>
                  <a:pt x="12759081" y="2371"/>
                  <a:pt x="13024713" y="0"/>
                </a:cubicBezTo>
                <a:cubicBezTo>
                  <a:pt x="13023900" y="6053"/>
                  <a:pt x="13025504" y="12797"/>
                  <a:pt x="13024713" y="21946"/>
                </a:cubicBezTo>
                <a:cubicBezTo>
                  <a:pt x="12943964" y="16522"/>
                  <a:pt x="12860847" y="32846"/>
                  <a:pt x="12729943" y="21946"/>
                </a:cubicBezTo>
                <a:cubicBezTo>
                  <a:pt x="12599039" y="11047"/>
                  <a:pt x="12082300" y="547"/>
                  <a:pt x="11783938" y="21946"/>
                </a:cubicBezTo>
                <a:cubicBezTo>
                  <a:pt x="11485577" y="43345"/>
                  <a:pt x="11336827" y="7061"/>
                  <a:pt x="11098426" y="21946"/>
                </a:cubicBezTo>
                <a:cubicBezTo>
                  <a:pt x="10860025" y="36831"/>
                  <a:pt x="10786191" y="19920"/>
                  <a:pt x="10673410" y="21946"/>
                </a:cubicBezTo>
                <a:cubicBezTo>
                  <a:pt x="10560629" y="23972"/>
                  <a:pt x="10140214" y="4970"/>
                  <a:pt x="9987898" y="21946"/>
                </a:cubicBezTo>
                <a:cubicBezTo>
                  <a:pt x="9835582" y="38922"/>
                  <a:pt x="9813444" y="24986"/>
                  <a:pt x="9693129" y="21946"/>
                </a:cubicBezTo>
                <a:cubicBezTo>
                  <a:pt x="9572814" y="18906"/>
                  <a:pt x="9463575" y="12345"/>
                  <a:pt x="9398359" y="21946"/>
                </a:cubicBezTo>
                <a:cubicBezTo>
                  <a:pt x="9333143" y="31548"/>
                  <a:pt x="8974212" y="9233"/>
                  <a:pt x="8712847" y="21946"/>
                </a:cubicBezTo>
                <a:cubicBezTo>
                  <a:pt x="8451482" y="34659"/>
                  <a:pt x="8461225" y="12855"/>
                  <a:pt x="8287831" y="21946"/>
                </a:cubicBezTo>
                <a:cubicBezTo>
                  <a:pt x="8114437" y="31037"/>
                  <a:pt x="7836612" y="42743"/>
                  <a:pt x="7472072" y="21946"/>
                </a:cubicBezTo>
                <a:cubicBezTo>
                  <a:pt x="7107532" y="1149"/>
                  <a:pt x="7134995" y="26035"/>
                  <a:pt x="7047055" y="21946"/>
                </a:cubicBezTo>
                <a:cubicBezTo>
                  <a:pt x="6959115" y="17857"/>
                  <a:pt x="6577731" y="34439"/>
                  <a:pt x="6231297" y="21946"/>
                </a:cubicBezTo>
                <a:cubicBezTo>
                  <a:pt x="5884863" y="9453"/>
                  <a:pt x="6062259" y="9879"/>
                  <a:pt x="5936527" y="21946"/>
                </a:cubicBezTo>
                <a:cubicBezTo>
                  <a:pt x="5810795" y="34014"/>
                  <a:pt x="5410761" y="50728"/>
                  <a:pt x="5120769" y="21946"/>
                </a:cubicBezTo>
                <a:cubicBezTo>
                  <a:pt x="4830777" y="-6836"/>
                  <a:pt x="4866873" y="34132"/>
                  <a:pt x="4695752" y="21946"/>
                </a:cubicBezTo>
                <a:cubicBezTo>
                  <a:pt x="4524631" y="9760"/>
                  <a:pt x="4471458" y="21086"/>
                  <a:pt x="4400982" y="21946"/>
                </a:cubicBezTo>
                <a:cubicBezTo>
                  <a:pt x="4330506" y="22807"/>
                  <a:pt x="4151907" y="35822"/>
                  <a:pt x="3975965" y="21946"/>
                </a:cubicBezTo>
                <a:cubicBezTo>
                  <a:pt x="3800023" y="8070"/>
                  <a:pt x="3383688" y="48206"/>
                  <a:pt x="3160207" y="21946"/>
                </a:cubicBezTo>
                <a:cubicBezTo>
                  <a:pt x="2936726" y="-4314"/>
                  <a:pt x="2926118" y="7352"/>
                  <a:pt x="2735190" y="21946"/>
                </a:cubicBezTo>
                <a:cubicBezTo>
                  <a:pt x="2544262" y="36540"/>
                  <a:pt x="2551504" y="10651"/>
                  <a:pt x="2440420" y="21946"/>
                </a:cubicBezTo>
                <a:cubicBezTo>
                  <a:pt x="2329336" y="33242"/>
                  <a:pt x="2224641" y="42269"/>
                  <a:pt x="2015403" y="21946"/>
                </a:cubicBezTo>
                <a:cubicBezTo>
                  <a:pt x="1806165" y="1623"/>
                  <a:pt x="1736836" y="-5616"/>
                  <a:pt x="1460139" y="21946"/>
                </a:cubicBezTo>
                <a:cubicBezTo>
                  <a:pt x="1183442" y="49508"/>
                  <a:pt x="929191" y="4288"/>
                  <a:pt x="774628" y="21946"/>
                </a:cubicBezTo>
                <a:cubicBezTo>
                  <a:pt x="620065" y="39604"/>
                  <a:pt x="233428" y="-11606"/>
                  <a:pt x="0" y="21946"/>
                </a:cubicBezTo>
                <a:cubicBezTo>
                  <a:pt x="-481" y="12556"/>
                  <a:pt x="67" y="775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Google Shape;530;gd2bfd98429_0_1480"/>
          <p:cNvSpPr txBox="1">
            <a:spLocks noGrp="1"/>
          </p:cNvSpPr>
          <p:nvPr>
            <p:ph type="body" idx="1"/>
          </p:nvPr>
        </p:nvSpPr>
        <p:spPr>
          <a:xfrm>
            <a:off x="1005840" y="2315260"/>
            <a:ext cx="12618720" cy="5102352"/>
          </a:xfrm>
          <a:prstGeom prst="rect">
            <a:avLst/>
          </a:prstGeom>
        </p:spPr>
        <p:txBody>
          <a:bodyPr spcFirstLastPara="1" lIns="109710" tIns="54840" rIns="109710" bIns="54840" anchorCtr="0">
            <a:normAutofit/>
          </a:bodyPr>
          <a:lstStyle/>
          <a:p>
            <a:pPr indent="-419100">
              <a:lnSpc>
                <a:spcPct val="105000"/>
              </a:lnSpc>
              <a:buSzPts val="1900"/>
              <a:buFont typeface="Raleway"/>
              <a:buChar char="●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Our data carries total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162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ECG signal recordings of size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65,536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samples each.</a:t>
            </a:r>
          </a:p>
          <a:p>
            <a:pPr indent="-419100">
              <a:lnSpc>
                <a:spcPct val="105000"/>
              </a:lnSpc>
              <a:buSzPts val="1900"/>
              <a:buFont typeface="Raleway"/>
              <a:buChar char="●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For our problem, we preprocess the dataset. Each recording is of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65,536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samples therefore , it is broken into small signals of length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500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samples to increase  the size of dataset to make it appropriate to train a CNN.</a:t>
            </a:r>
          </a:p>
          <a:p>
            <a:pPr indent="-419100">
              <a:lnSpc>
                <a:spcPct val="105000"/>
              </a:lnSpc>
              <a:buSzPts val="1900"/>
              <a:buFont typeface="Raleway"/>
              <a:buChar char="●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So for this purpose:</a:t>
            </a:r>
          </a:p>
          <a:p>
            <a:pPr lvl="1" indent="-419100">
              <a:lnSpc>
                <a:spcPct val="105000"/>
              </a:lnSpc>
              <a:buSzPts val="1900"/>
              <a:buFont typeface="Raleway"/>
              <a:buChar char="○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 - We take 30 recordings of each type to have equal distribution.</a:t>
            </a:r>
          </a:p>
          <a:p>
            <a:pPr lvl="1" indent="-419100">
              <a:lnSpc>
                <a:spcPct val="105000"/>
              </a:lnSpc>
              <a:buSzPts val="1900"/>
              <a:buFont typeface="Raleway"/>
              <a:buChar char="○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 - Each recording is broken into 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20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pieces of length of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500 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samples.</a:t>
            </a:r>
          </a:p>
          <a:p>
            <a:pPr lvl="1" indent="-419100">
              <a:lnSpc>
                <a:spcPct val="105000"/>
              </a:lnSpc>
              <a:buSzPts val="1900"/>
              <a:buFont typeface="Raleway"/>
              <a:buChar char="○"/>
            </a:pP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 - Therefore, each category will provide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600(30*20)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recordings of size 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500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samples and total will be </a:t>
            </a:r>
            <a:r>
              <a:rPr lang="en-IN" sz="2600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1800</a:t>
            </a:r>
            <a:r>
              <a:rPr lang="en-IN" sz="2600" dirty="0">
                <a:latin typeface="Raleway"/>
                <a:ea typeface="Raleway"/>
                <a:cs typeface="Raleway"/>
                <a:sym typeface="Raleway"/>
              </a:rPr>
              <a:t> recordings.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1" name="Rectangle 59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Google Shape;536;p22"/>
          <p:cNvSpPr txBox="1">
            <a:spLocks noGrp="1"/>
          </p:cNvSpPr>
          <p:nvPr>
            <p:ph type="title"/>
          </p:nvPr>
        </p:nvSpPr>
        <p:spPr>
          <a:xfrm>
            <a:off x="1005840" y="668394"/>
            <a:ext cx="12618720" cy="1360431"/>
          </a:xfrm>
          <a:prstGeom prst="rect">
            <a:avLst/>
          </a:prstGeom>
        </p:spPr>
        <p:txBody>
          <a:bodyPr spcFirstLastPara="1" lIns="109710" tIns="54840" rIns="109710" bIns="5484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800" dirty="0"/>
              <a:t>Converting ECG signals into Images using CWT</a:t>
            </a:r>
          </a:p>
        </p:txBody>
      </p:sp>
      <p:graphicFrame>
        <p:nvGraphicFramePr>
          <p:cNvPr id="584" name="Google Shape;537;p22">
            <a:extLst>
              <a:ext uri="{FF2B5EF4-FFF2-40B4-BE49-F238E27FC236}">
                <a16:creationId xmlns:a16="http://schemas.microsoft.com/office/drawing/2014/main" id="{88178BA8-FC48-5022-D25C-9623218CC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352216"/>
              </p:ext>
            </p:extLst>
          </p:nvPr>
        </p:nvGraphicFramePr>
        <p:xfrm>
          <a:off x="1005840" y="2190750"/>
          <a:ext cx="12618720" cy="522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>
            <a:spLocks noGrp="1"/>
          </p:cNvSpPr>
          <p:nvPr>
            <p:ph type="body" idx="1"/>
          </p:nvPr>
        </p:nvSpPr>
        <p:spPr>
          <a:xfrm>
            <a:off x="744210" y="478151"/>
            <a:ext cx="12354480" cy="33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For Continuous Wavelet Transform, we are taking following parameters: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The wavelet we have used is morse wavelet (amor), this  wavelet has equal variance in time and frequency.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Morse wavelet are wavelets with one-sided spectra, and a complex valued in time-domain. 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These wavelets are a good choice for obtaining a time-frequency analysis using CWT.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12 wavelet band pass filters per octave are used for CWT. 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indent="-408812" algn="just">
              <a:lnSpc>
                <a:spcPct val="100000"/>
              </a:lnSpc>
              <a:buSzPts val="1765"/>
              <a:buFont typeface="Raleway"/>
              <a:buChar char="●"/>
            </a:pPr>
            <a:r>
              <a:rPr lang="en-IN" sz="2118" dirty="0">
                <a:latin typeface="Raleway"/>
                <a:ea typeface="Raleway"/>
                <a:cs typeface="Raleway"/>
                <a:sym typeface="Raleway"/>
              </a:rPr>
              <a:t>It means we use 12 different band pass filters to convert 1D signals into the wavelet coefficient.</a:t>
            </a:r>
            <a:endParaRPr sz="2118" dirty="0">
              <a:latin typeface="Raleway"/>
              <a:ea typeface="Raleway"/>
              <a:cs typeface="Raleway"/>
              <a:sym typeface="Raleway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SzPts val="1018"/>
              <a:buNone/>
            </a:pPr>
            <a:endParaRPr sz="2118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Picture 5" descr="A diagram of a ecg signal&#10;&#10;Description automatically generated">
            <a:extLst>
              <a:ext uri="{FF2B5EF4-FFF2-40B4-BE49-F238E27FC236}">
                <a16:creationId xmlns:a16="http://schemas.microsoft.com/office/drawing/2014/main" id="{C4EF73FD-02BF-9D35-5331-A28CD52C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549" y="3852791"/>
            <a:ext cx="6573409" cy="42047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1857</Words>
  <Application>Microsoft Macintosh PowerPoint</Application>
  <PresentationFormat>Custom</PresentationFormat>
  <Paragraphs>215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DM Sans Medium</vt:lpstr>
      <vt:lpstr>Times New Roman</vt:lpstr>
      <vt:lpstr>Raleway</vt:lpstr>
      <vt:lpstr>Inter</vt:lpstr>
      <vt:lpstr>Trebuchet MS</vt:lpstr>
      <vt:lpstr>Calibri</vt:lpstr>
      <vt:lpstr>Proxima Nova</vt:lpstr>
      <vt:lpstr>Montserrat</vt:lpstr>
      <vt:lpstr>Courier New</vt:lpstr>
      <vt:lpstr>Arial</vt:lpstr>
      <vt:lpstr>-webkit-standard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</vt:lpstr>
      <vt:lpstr>Converting ECG signals into Images using CWT</vt:lpstr>
      <vt:lpstr>PowerPoint Presentation</vt:lpstr>
      <vt:lpstr>1. ECG to CWT</vt:lpstr>
      <vt:lpstr>PowerPoint Presentation</vt:lpstr>
      <vt:lpstr>CWT Results</vt:lpstr>
      <vt:lpstr>PowerPoint Presentation</vt:lpstr>
      <vt:lpstr>Transfer Learning </vt:lpstr>
      <vt:lpstr>AlexNet </vt:lpstr>
      <vt:lpstr>PowerPoint Presentation</vt:lpstr>
      <vt:lpstr>AlexNet Results</vt:lpstr>
      <vt:lpstr>SqueezeNet</vt:lpstr>
      <vt:lpstr>PowerPoint Presentation</vt:lpstr>
      <vt:lpstr>SqueezeNet Results</vt:lpstr>
      <vt:lpstr>Training Results: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Aaryan Raj</cp:lastModifiedBy>
  <cp:revision>132</cp:revision>
  <dcterms:created xsi:type="dcterms:W3CDTF">2024-10-21T22:23:25Z</dcterms:created>
  <dcterms:modified xsi:type="dcterms:W3CDTF">2025-04-29T02:58:23Z</dcterms:modified>
</cp:coreProperties>
</file>